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74" r:id="rId2"/>
  </p:sldMasterIdLst>
  <p:notesMasterIdLst>
    <p:notesMasterId r:id="rId27"/>
  </p:notesMasterIdLst>
  <p:handoutMasterIdLst>
    <p:handoutMasterId r:id="rId28"/>
  </p:handoutMasterIdLst>
  <p:sldIdLst>
    <p:sldId id="256" r:id="rId3"/>
    <p:sldId id="269" r:id="rId4"/>
    <p:sldId id="258" r:id="rId5"/>
    <p:sldId id="260" r:id="rId6"/>
    <p:sldId id="279" r:id="rId7"/>
    <p:sldId id="280" r:id="rId8"/>
    <p:sldId id="270" r:id="rId9"/>
    <p:sldId id="278" r:id="rId10"/>
    <p:sldId id="272" r:id="rId11"/>
    <p:sldId id="259" r:id="rId12"/>
    <p:sldId id="265" r:id="rId13"/>
    <p:sldId id="281" r:id="rId14"/>
    <p:sldId id="266" r:id="rId15"/>
    <p:sldId id="273" r:id="rId16"/>
    <p:sldId id="275" r:id="rId17"/>
    <p:sldId id="276" r:id="rId18"/>
    <p:sldId id="284" r:id="rId19"/>
    <p:sldId id="285" r:id="rId20"/>
    <p:sldId id="277" r:id="rId21"/>
    <p:sldId id="271" r:id="rId22"/>
    <p:sldId id="286" r:id="rId23"/>
    <p:sldId id="261" r:id="rId24"/>
    <p:sldId id="282" r:id="rId25"/>
    <p:sldId id="283" r:id="rId26"/>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3740" autoAdjust="0"/>
  </p:normalViewPr>
  <p:slideViewPr>
    <p:cSldViewPr>
      <p:cViewPr varScale="1">
        <p:scale>
          <a:sx n="70" d="100"/>
          <a:sy n="70" d="100"/>
        </p:scale>
        <p:origin x="576" y="60"/>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C8B82F-D51B-4969-BE5C-DBA07B674D87}" type="datetimeFigureOut">
              <a:rPr lang="it-IT" smtClean="0"/>
              <a:t>20/11/2017</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0958C6-6FF4-477F-B0D1-6D5A7515379E}" type="slidenum">
              <a:rPr lang="it-IT" smtClean="0"/>
              <a:t>‹N›</a:t>
            </a:fld>
            <a:endParaRPr lang="it-IT"/>
          </a:p>
        </p:txBody>
      </p:sp>
    </p:spTree>
    <p:extLst>
      <p:ext uri="{BB962C8B-B14F-4D97-AF65-F5344CB8AC3E}">
        <p14:creationId xmlns:p14="http://schemas.microsoft.com/office/powerpoint/2010/main" val="1933550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717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3891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80BEE6-AB64-43A7-BC12-9FF7A408279B}" type="slidenum">
              <a:rPr lang="it-IT"/>
              <a:pPr>
                <a:defRPr/>
              </a:pPr>
              <a:t>‹N›</a:t>
            </a:fld>
            <a:endParaRPr lang="it-IT"/>
          </a:p>
        </p:txBody>
      </p:sp>
    </p:spTree>
    <p:extLst>
      <p:ext uri="{BB962C8B-B14F-4D97-AF65-F5344CB8AC3E}">
        <p14:creationId xmlns:p14="http://schemas.microsoft.com/office/powerpoint/2010/main" val="1490127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3267"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84434" y="1628776"/>
            <a:ext cx="48979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78518" y="6245225"/>
            <a:ext cx="7488767" cy="476250"/>
          </a:xfrm>
        </p:spPr>
        <p:txBody>
          <a:bodyPr/>
          <a:lstStyle>
            <a:lvl1pPr>
              <a:defRPr>
                <a:solidFill>
                  <a:schemeClr val="tx1"/>
                </a:solidFill>
              </a:defRPr>
            </a:lvl1pPr>
          </a:lstStyle>
          <a:p>
            <a:pPr>
              <a:defRPr/>
            </a:pPr>
            <a:r>
              <a:rPr lang="it-IT"/>
              <a:t>www.lucianomeddi.eu</a:t>
            </a:r>
            <a:endParaRPr lang="it-IT" dirty="0"/>
          </a:p>
        </p:txBody>
      </p:sp>
      <p:sp>
        <p:nvSpPr>
          <p:cNvPr id="6" name="Slide Number Placeholder 6"/>
          <p:cNvSpPr>
            <a:spLocks noGrp="1"/>
          </p:cNvSpPr>
          <p:nvPr>
            <p:ph type="sldNum" sz="quarter" idx="11"/>
          </p:nvPr>
        </p:nvSpPr>
        <p:spPr/>
        <p:txBody>
          <a:bodyPr/>
          <a:lstStyle>
            <a:lvl1pPr>
              <a:defRPr>
                <a:solidFill>
                  <a:schemeClr val="tx1"/>
                </a:solidFill>
              </a:defRPr>
            </a:lvl1pPr>
          </a:lstStyle>
          <a:p>
            <a:pPr>
              <a:defRPr/>
            </a:pPr>
            <a:fld id="{3745183E-E0AD-4CE2-810C-7951BBCB9A4A}" type="slidenum">
              <a:rPr lang="it-IT"/>
              <a:pPr>
                <a:defRPr/>
              </a:pPr>
              <a:t>‹N›</a:t>
            </a:fld>
            <a:endParaRPr lang="it-IT" dirty="0"/>
          </a:p>
        </p:txBody>
      </p:sp>
    </p:spTree>
    <p:extLst>
      <p:ext uri="{BB962C8B-B14F-4D97-AF65-F5344CB8AC3E}">
        <p14:creationId xmlns:p14="http://schemas.microsoft.com/office/powerpoint/2010/main" val="7922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871531" y="3789040"/>
            <a:ext cx="5568619" cy="2160240"/>
          </a:xfrm>
        </p:spPr>
        <p:txBody>
          <a:bodyPr anchor="t"/>
          <a:lstStyle>
            <a:lvl1pPr algn="l">
              <a:defRPr sz="4000" b="1" cap="all">
                <a:solidFill>
                  <a:srgbClr val="FF0000"/>
                </a:solidFill>
              </a:defRPr>
            </a:lvl1pPr>
          </a:lstStyle>
          <a:p>
            <a:r>
              <a:rPr lang="it-IT" dirty="0"/>
              <a:t>Fare clic per modificare lo stile del titolo</a:t>
            </a:r>
          </a:p>
        </p:txBody>
      </p:sp>
      <p:sp>
        <p:nvSpPr>
          <p:cNvPr id="3" name="Segnaposto testo 2"/>
          <p:cNvSpPr>
            <a:spLocks noGrp="1"/>
          </p:cNvSpPr>
          <p:nvPr>
            <p:ph type="body" idx="1"/>
          </p:nvPr>
        </p:nvSpPr>
        <p:spPr>
          <a:xfrm>
            <a:off x="1865031" y="813112"/>
            <a:ext cx="5575119" cy="1500187"/>
          </a:xfrm>
        </p:spPr>
        <p:txBody>
          <a:bodyPr anchor="b"/>
          <a:lstStyle>
            <a:lvl1pPr marL="0" indent="0">
              <a:buNone/>
              <a:defRPr sz="2800" b="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Fare clic per modificare stili del testo dello schema</a:t>
            </a:r>
          </a:p>
        </p:txBody>
      </p:sp>
      <p:sp>
        <p:nvSpPr>
          <p:cNvPr id="4" name="Segnaposto data 3"/>
          <p:cNvSpPr>
            <a:spLocks noGrp="1"/>
          </p:cNvSpPr>
          <p:nvPr>
            <p:ph type="dt" sz="half" idx="10"/>
          </p:nvPr>
        </p:nvSpPr>
        <p:spPr>
          <a:xfrm>
            <a:off x="1967541" y="6346344"/>
            <a:ext cx="2844800" cy="365125"/>
          </a:xfrm>
        </p:spPr>
        <p:txBody>
          <a:bodyPr/>
          <a:lstStyle>
            <a:lvl1pPr>
              <a:defRPr/>
            </a:lvl1pPr>
          </a:lstStyle>
          <a:p>
            <a:pPr>
              <a:defRPr/>
            </a:pPr>
            <a:r>
              <a:rPr lang="it-IT"/>
              <a:t>www.lucianomeddi.eu</a:t>
            </a:r>
          </a:p>
        </p:txBody>
      </p:sp>
      <p:sp>
        <p:nvSpPr>
          <p:cNvPr id="6" name="Segnaposto numero diapositiva 5"/>
          <p:cNvSpPr>
            <a:spLocks noGrp="1"/>
          </p:cNvSpPr>
          <p:nvPr>
            <p:ph type="sldNum" sz="quarter" idx="12"/>
          </p:nvPr>
        </p:nvSpPr>
        <p:spPr/>
        <p:txBody>
          <a:bodyPr/>
          <a:lstStyle>
            <a:lvl1pPr>
              <a:defRPr/>
            </a:lvl1pPr>
          </a:lstStyle>
          <a:p>
            <a:pPr>
              <a:defRPr/>
            </a:pPr>
            <a:fld id="{B08476C2-573C-4F47-8C84-62A280F82A83}" type="slidenum">
              <a:rPr lang="it-IT"/>
              <a:pPr>
                <a:defRPr/>
              </a:pPr>
              <a:t>‹N›</a:t>
            </a:fld>
            <a:endParaRPr lang="it-IT"/>
          </a:p>
        </p:txBody>
      </p:sp>
      <p:pic>
        <p:nvPicPr>
          <p:cNvPr id="7"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asellaDiTesto 13"/>
          <p:cNvSpPr txBox="1"/>
          <p:nvPr userDrawn="1"/>
        </p:nvSpPr>
        <p:spPr>
          <a:xfrm>
            <a:off x="47328" y="3212977"/>
            <a:ext cx="1344149" cy="2723823"/>
          </a:xfrm>
          <a:prstGeom prst="rect">
            <a:avLst/>
          </a:prstGeom>
          <a:solidFill>
            <a:schemeClr val="bg1">
              <a:lumMod val="95000"/>
            </a:schemeClr>
          </a:solidFill>
        </p:spPr>
        <p:txBody>
          <a:bodyPr wrap="square" rtlCol="0">
            <a:spAutoFit/>
          </a:bodyPr>
          <a:lstStyle/>
          <a:p>
            <a:pPr marL="0" indent="0">
              <a:buNone/>
            </a:pPr>
            <a:r>
              <a:rPr lang="it-IT" sz="1200" b="1" dirty="0" smtClean="0"/>
              <a:t>1. Scelte</a:t>
            </a:r>
          </a:p>
          <a:p>
            <a:pPr marL="0" indent="0">
              <a:buNone/>
            </a:pPr>
            <a:r>
              <a:rPr lang="it-IT" sz="1200" b="1" dirty="0" smtClean="0"/>
              <a:t>2. Receptio: evoluzione e/o involuzione?</a:t>
            </a:r>
          </a:p>
          <a:p>
            <a:pPr marL="0" indent="0">
              <a:buNone/>
            </a:pPr>
            <a:r>
              <a:rPr lang="it-IT" sz="1200" b="1" dirty="0" smtClean="0"/>
              <a:t>3. Temi missiologico-missionari</a:t>
            </a:r>
          </a:p>
          <a:p>
            <a:pPr marL="257175" lvl="1" indent="-57150">
              <a:buNone/>
            </a:pPr>
            <a:r>
              <a:rPr lang="it-IT" sz="1100" b="1" dirty="0" smtClean="0"/>
              <a:t>Il soggetto</a:t>
            </a:r>
          </a:p>
          <a:p>
            <a:pPr marL="257175" lvl="1" indent="-57150">
              <a:buNone/>
            </a:pPr>
            <a:r>
              <a:rPr lang="it-IT" sz="1100" b="1" dirty="0" smtClean="0"/>
              <a:t>I mandati</a:t>
            </a:r>
          </a:p>
          <a:p>
            <a:pPr marL="257175" lvl="1" indent="-57150">
              <a:buNone/>
            </a:pPr>
            <a:r>
              <a:rPr lang="it-IT" sz="1100" b="1" dirty="0" smtClean="0"/>
              <a:t>I contesti</a:t>
            </a:r>
          </a:p>
          <a:p>
            <a:pPr marL="257175" lvl="1" indent="-57150">
              <a:buNone/>
            </a:pPr>
            <a:r>
              <a:rPr lang="it-IT" sz="1100" b="1" dirty="0" smtClean="0"/>
              <a:t>Le vie</a:t>
            </a:r>
          </a:p>
          <a:p>
            <a:pPr marL="257175" lvl="1" indent="-57150">
              <a:buNone/>
            </a:pPr>
            <a:r>
              <a:rPr lang="it-IT" sz="1100" b="1" dirty="0" smtClean="0"/>
              <a:t>Le azioni</a:t>
            </a:r>
          </a:p>
          <a:p>
            <a:pPr marL="0" indent="0">
              <a:buNone/>
            </a:pPr>
            <a:r>
              <a:rPr lang="it-IT" sz="1200" b="1" dirty="0" smtClean="0"/>
              <a:t>4. Scenari per i CMD</a:t>
            </a:r>
          </a:p>
          <a:p>
            <a:r>
              <a:rPr lang="it-IT" sz="800" dirty="0"/>
              <a:t>	</a:t>
            </a:r>
          </a:p>
        </p:txBody>
      </p:sp>
      <p:pic>
        <p:nvPicPr>
          <p:cNvPr id="9" name="Picture 2" descr="http://www.missioitalia.it/images/logo_missio.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23958"/>
          <a:stretch/>
        </p:blipFill>
        <p:spPr bwMode="auto">
          <a:xfrm rot="5400000">
            <a:off x="6977597" y="1046382"/>
            <a:ext cx="5904656"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94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645718" y="1600201"/>
            <a:ext cx="47383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6816080" y="1600201"/>
            <a:ext cx="476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274ECB-BD08-4A8B-A426-4B63460EDEC5}" type="slidenum">
              <a:rPr lang="it-IT"/>
              <a:pPr>
                <a:defRPr/>
              </a:pPr>
              <a:t>‹N›</a:t>
            </a:fld>
            <a:endParaRPr lang="it-IT"/>
          </a:p>
        </p:txBody>
      </p:sp>
      <p:pic>
        <p:nvPicPr>
          <p:cNvPr id="10" name="Picture 8" descr="titolo_urbaniana_it"/>
          <p:cNvPicPr>
            <a:picLocks noChangeAspect="1" noChangeArrowheads="1"/>
          </p:cNvPicPr>
          <p:nvPr userDrawn="1"/>
        </p:nvPicPr>
        <p:blipFill>
          <a:blip r:embed="rId2">
            <a:extLst>
              <a:ext uri="{28A0092B-C50C-407E-A947-70E740481C1C}">
                <a14:useLocalDpi xmlns:a14="http://schemas.microsoft.com/office/drawing/2010/main" val="0"/>
              </a:ext>
            </a:extLst>
          </a:blip>
          <a:srcRect t="13741"/>
          <a:stretch>
            <a:fillRect/>
          </a:stretch>
        </p:blipFill>
        <p:spPr bwMode="auto">
          <a:xfrm>
            <a:off x="27914" y="15976"/>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olo 1"/>
          <p:cNvSpPr>
            <a:spLocks noGrp="1"/>
          </p:cNvSpPr>
          <p:nvPr>
            <p:ph type="title" hasCustomPrompt="1"/>
          </p:nvPr>
        </p:nvSpPr>
        <p:spPr>
          <a:xfrm>
            <a:off x="4007768" y="260648"/>
            <a:ext cx="7552685"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4"/>
                </a:solidFill>
                <a:latin typeface="Britannic Bold" panose="020B0903060703020204" pitchFamily="34" charset="0"/>
              </a:defRPr>
            </a:lvl1pPr>
          </a:lstStyle>
          <a:p>
            <a:r>
              <a:rPr lang="it-IT" dirty="0"/>
              <a:t>Fare clic per modificare </a:t>
            </a:r>
            <a:br>
              <a:rPr lang="it-IT" dirty="0"/>
            </a:br>
            <a:r>
              <a:rPr lang="it-IT" dirty="0"/>
              <a:t>lo stile del titolo</a:t>
            </a:r>
          </a:p>
        </p:txBody>
      </p:sp>
      <p:pic>
        <p:nvPicPr>
          <p:cNvPr id="9" name="Picture 2" descr="http://www.missioitalia.it/images/logo_missio.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23958"/>
          <a:stretch/>
        </p:blipFill>
        <p:spPr bwMode="auto">
          <a:xfrm>
            <a:off x="1645718" y="284784"/>
            <a:ext cx="2788309" cy="1224136"/>
          </a:xfrm>
          <a:prstGeom prst="rect">
            <a:avLst/>
          </a:prstGeom>
          <a:noFill/>
          <a:extLst>
            <a:ext uri="{909E8E84-426E-40DD-AFC4-6F175D3DCCD1}">
              <a14:hiddenFill xmlns:a14="http://schemas.microsoft.com/office/drawing/2010/main">
                <a:solidFill>
                  <a:srgbClr val="FFFFFF"/>
                </a:solidFill>
              </a14:hiddenFill>
            </a:ext>
          </a:extLst>
        </p:spPr>
      </p:pic>
      <p:sp>
        <p:nvSpPr>
          <p:cNvPr id="12" name="CasellaDiTesto 11"/>
          <p:cNvSpPr txBox="1"/>
          <p:nvPr userDrawn="1"/>
        </p:nvSpPr>
        <p:spPr>
          <a:xfrm>
            <a:off x="47328" y="3212977"/>
            <a:ext cx="1344149" cy="2723823"/>
          </a:xfrm>
          <a:prstGeom prst="rect">
            <a:avLst/>
          </a:prstGeom>
          <a:solidFill>
            <a:schemeClr val="bg1">
              <a:lumMod val="95000"/>
            </a:schemeClr>
          </a:solidFill>
        </p:spPr>
        <p:txBody>
          <a:bodyPr wrap="square" rtlCol="0">
            <a:spAutoFit/>
          </a:bodyPr>
          <a:lstStyle/>
          <a:p>
            <a:pPr marL="0" indent="0">
              <a:buNone/>
            </a:pPr>
            <a:r>
              <a:rPr lang="it-IT" sz="1200" b="1" dirty="0" smtClean="0"/>
              <a:t>1. Scelte</a:t>
            </a:r>
          </a:p>
          <a:p>
            <a:pPr marL="0" indent="0">
              <a:buNone/>
            </a:pPr>
            <a:r>
              <a:rPr lang="it-IT" sz="1200" b="1" dirty="0" smtClean="0"/>
              <a:t>2. Receptio: evoluzione e/o involuzione?</a:t>
            </a:r>
          </a:p>
          <a:p>
            <a:pPr marL="0" indent="0">
              <a:buNone/>
            </a:pPr>
            <a:r>
              <a:rPr lang="it-IT" sz="1200" b="1" dirty="0" smtClean="0"/>
              <a:t>3. Temi missiologico-missionari</a:t>
            </a:r>
          </a:p>
          <a:p>
            <a:pPr marL="257175" lvl="1" indent="-57150">
              <a:buNone/>
            </a:pPr>
            <a:r>
              <a:rPr lang="it-IT" sz="1100" b="1" dirty="0" smtClean="0"/>
              <a:t>Il soggetto</a:t>
            </a:r>
          </a:p>
          <a:p>
            <a:pPr marL="257175" lvl="1" indent="-57150">
              <a:buNone/>
            </a:pPr>
            <a:r>
              <a:rPr lang="it-IT" sz="1100" b="1" dirty="0" smtClean="0"/>
              <a:t>I mandati</a:t>
            </a:r>
          </a:p>
          <a:p>
            <a:pPr marL="257175" lvl="1" indent="-57150">
              <a:buNone/>
            </a:pPr>
            <a:r>
              <a:rPr lang="it-IT" sz="1100" b="1" dirty="0" smtClean="0"/>
              <a:t>I contesti</a:t>
            </a:r>
          </a:p>
          <a:p>
            <a:pPr marL="257175" lvl="1" indent="-57150">
              <a:buNone/>
            </a:pPr>
            <a:r>
              <a:rPr lang="it-IT" sz="1100" b="1" dirty="0" smtClean="0"/>
              <a:t>Le vie</a:t>
            </a:r>
          </a:p>
          <a:p>
            <a:pPr marL="257175" lvl="1" indent="-57150">
              <a:buNone/>
            </a:pPr>
            <a:r>
              <a:rPr lang="it-IT" sz="1100" b="1" dirty="0" smtClean="0"/>
              <a:t>Le azioni</a:t>
            </a:r>
          </a:p>
          <a:p>
            <a:pPr marL="0" indent="0">
              <a:buNone/>
            </a:pPr>
            <a:r>
              <a:rPr lang="it-IT" sz="1200" b="1" dirty="0" smtClean="0"/>
              <a:t>4. Scenari per i CMD</a:t>
            </a:r>
          </a:p>
          <a:p>
            <a:r>
              <a:rPr lang="it-IT" sz="800" dirty="0"/>
              <a:t>	</a:t>
            </a:r>
          </a:p>
        </p:txBody>
      </p:sp>
    </p:spTree>
    <p:extLst>
      <p:ext uri="{BB962C8B-B14F-4D97-AF65-F5344CB8AC3E}">
        <p14:creationId xmlns:p14="http://schemas.microsoft.com/office/powerpoint/2010/main" val="3673333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r>
              <a:rPr lang="it-IT"/>
              <a:t>www.lucianomeddi.eu</a:t>
            </a:r>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0C32F8D-9BA8-4DA8-ACD9-1ACAF01C94F4}" type="slidenum">
              <a:rPr lang="it-IT"/>
              <a:pPr>
                <a:defRPr/>
              </a:pPr>
              <a:t>‹N›</a:t>
            </a:fld>
            <a:endParaRPr lang="it-IT"/>
          </a:p>
        </p:txBody>
      </p:sp>
    </p:spTree>
    <p:extLst>
      <p:ext uri="{BB962C8B-B14F-4D97-AF65-F5344CB8AC3E}">
        <p14:creationId xmlns:p14="http://schemas.microsoft.com/office/powerpoint/2010/main" val="108750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r>
              <a:rPr lang="it-IT"/>
              <a:t>www.lucianomeddi.eu</a:t>
            </a:r>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1A0158D-F833-4BE8-B033-77900BEDB559}" type="slidenum">
              <a:rPr lang="it-IT"/>
              <a:pPr>
                <a:defRPr/>
              </a:pPr>
              <a:t>‹N›</a:t>
            </a:fld>
            <a:endParaRPr lang="it-IT"/>
          </a:p>
        </p:txBody>
      </p:sp>
    </p:spTree>
    <p:extLst>
      <p:ext uri="{BB962C8B-B14F-4D97-AF65-F5344CB8AC3E}">
        <p14:creationId xmlns:p14="http://schemas.microsoft.com/office/powerpoint/2010/main" val="735441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a:t>www.lucianomeddi.eu</a:t>
            </a:r>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F692CE9-8858-47F0-ACF3-0578412FE4C0}" type="slidenum">
              <a:rPr lang="it-IT"/>
              <a:pPr>
                <a:defRPr/>
              </a:pPr>
              <a:t>‹N›</a:t>
            </a:fld>
            <a:endParaRPr lang="it-IT"/>
          </a:p>
        </p:txBody>
      </p:sp>
    </p:spTree>
    <p:extLst>
      <p:ext uri="{BB962C8B-B14F-4D97-AF65-F5344CB8AC3E}">
        <p14:creationId xmlns:p14="http://schemas.microsoft.com/office/powerpoint/2010/main" val="2680146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5834CC3-419D-40CD-8FC3-AA466C9AD039}" type="slidenum">
              <a:rPr lang="it-IT"/>
              <a:pPr>
                <a:defRPr/>
              </a:pPr>
              <a:t>‹N›</a:t>
            </a:fld>
            <a:endParaRPr lang="it-IT"/>
          </a:p>
        </p:txBody>
      </p:sp>
    </p:spTree>
    <p:extLst>
      <p:ext uri="{BB962C8B-B14F-4D97-AF65-F5344CB8AC3E}">
        <p14:creationId xmlns:p14="http://schemas.microsoft.com/office/powerpoint/2010/main" val="766384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r>
              <a:rPr lang="it-IT"/>
              <a:t>www.lucianomeddi.eu</a:t>
            </a:r>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36DD028-831B-45FF-B712-EEDF6EBCAA08}" type="slidenum">
              <a:rPr lang="it-IT"/>
              <a:pPr>
                <a:defRPr/>
              </a:pPr>
              <a:t>‹N›</a:t>
            </a:fld>
            <a:endParaRPr lang="it-IT"/>
          </a:p>
        </p:txBody>
      </p:sp>
    </p:spTree>
    <p:extLst>
      <p:ext uri="{BB962C8B-B14F-4D97-AF65-F5344CB8AC3E}">
        <p14:creationId xmlns:p14="http://schemas.microsoft.com/office/powerpoint/2010/main" val="2685359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EF1D7D7-4D88-49C5-8701-206BE97E4521}" type="slidenum">
              <a:rPr lang="it-IT"/>
              <a:pPr>
                <a:defRPr/>
              </a:pPr>
              <a:t>‹N›</a:t>
            </a:fld>
            <a:endParaRPr lang="it-IT"/>
          </a:p>
        </p:txBody>
      </p:sp>
    </p:spTree>
    <p:extLst>
      <p:ext uri="{BB962C8B-B14F-4D97-AF65-F5344CB8AC3E}">
        <p14:creationId xmlns:p14="http://schemas.microsoft.com/office/powerpoint/2010/main" val="4267628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302AA2-5041-4A61-BBE3-B326C6C4B52B}" type="slidenum">
              <a:rPr lang="it-IT"/>
              <a:pPr>
                <a:defRPr/>
              </a:pPr>
              <a:t>‹N›</a:t>
            </a:fld>
            <a:endParaRPr lang="it-IT"/>
          </a:p>
        </p:txBody>
      </p:sp>
    </p:spTree>
    <p:extLst>
      <p:ext uri="{BB962C8B-B14F-4D97-AF65-F5344CB8AC3E}">
        <p14:creationId xmlns:p14="http://schemas.microsoft.com/office/powerpoint/2010/main" val="311395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503712" y="260648"/>
            <a:ext cx="8056741" cy="114300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p:spPr>
        <p:txBody>
          <a:bodyPr/>
          <a:lstStyle>
            <a:lvl1pPr algn="r">
              <a:defRPr sz="3200">
                <a:solidFill>
                  <a:schemeClr val="accent2"/>
                </a:solidFill>
                <a:latin typeface="Britannic Bold" panose="020B0903060703020204" pitchFamily="34" charset="0"/>
              </a:defRPr>
            </a:lvl1pPr>
          </a:lstStyle>
          <a:p>
            <a:r>
              <a:rPr lang="it-IT" dirty="0"/>
              <a:t>Fare clic per modificare </a:t>
            </a:r>
            <a:br>
              <a:rPr lang="it-IT" dirty="0"/>
            </a:br>
            <a:r>
              <a:rPr lang="it-IT" dirty="0"/>
              <a:t>lo stile del titolo</a:t>
            </a:r>
          </a:p>
        </p:txBody>
      </p:sp>
      <p:pic>
        <p:nvPicPr>
          <p:cNvPr id="9" name="Picture 2" descr="http://www.missioitalia.it/images/logo_missio.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3958"/>
          <a:stretch/>
        </p:blipFill>
        <p:spPr bwMode="auto">
          <a:xfrm>
            <a:off x="1583499" y="179512"/>
            <a:ext cx="2788309" cy="1224136"/>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p:cNvSpPr>
            <a:spLocks noGrp="1"/>
          </p:cNvSpPr>
          <p:nvPr>
            <p:ph idx="1"/>
          </p:nvPr>
        </p:nvSpPr>
        <p:spPr>
          <a:xfrm>
            <a:off x="1775520" y="1628776"/>
            <a:ext cx="9806880" cy="4525963"/>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1775519" y="6245225"/>
            <a:ext cx="7008648" cy="476250"/>
          </a:xfrm>
        </p:spPr>
        <p:txBody>
          <a:bodyPr/>
          <a:lstStyle>
            <a:lvl1pPr>
              <a:defRPr/>
            </a:lvl1pPr>
          </a:lstStyle>
          <a:p>
            <a:pPr>
              <a:defRPr/>
            </a:pPr>
            <a:r>
              <a:rPr lang="it-IT" dirty="0"/>
              <a:t>www.lucianomeddi.eu</a:t>
            </a:r>
          </a:p>
        </p:txBody>
      </p:sp>
      <p:sp>
        <p:nvSpPr>
          <p:cNvPr id="5" name="Segnaposto numero diapositiva 5"/>
          <p:cNvSpPr>
            <a:spLocks noGrp="1"/>
          </p:cNvSpPr>
          <p:nvPr>
            <p:ph type="sldNum" sz="quarter" idx="11"/>
          </p:nvPr>
        </p:nvSpPr>
        <p:spPr/>
        <p:txBody>
          <a:bodyPr/>
          <a:lstStyle>
            <a:lvl1pPr>
              <a:defRPr/>
            </a:lvl1pPr>
          </a:lstStyle>
          <a:p>
            <a:pPr>
              <a:defRPr/>
            </a:pPr>
            <a:fld id="{25BC34F4-02C1-410C-953D-B77F6D94B61F}" type="slidenum">
              <a:rPr lang="it-IT"/>
              <a:pPr>
                <a:defRPr/>
              </a:pPr>
              <a:t>‹N›</a:t>
            </a:fld>
            <a:endParaRPr lang="it-IT"/>
          </a:p>
        </p:txBody>
      </p:sp>
      <p:sp>
        <p:nvSpPr>
          <p:cNvPr id="6" name="CasellaDiTesto 5"/>
          <p:cNvSpPr txBox="1"/>
          <p:nvPr userDrawn="1"/>
        </p:nvSpPr>
        <p:spPr>
          <a:xfrm>
            <a:off x="47328" y="3212977"/>
            <a:ext cx="1344149" cy="2600712"/>
          </a:xfrm>
          <a:prstGeom prst="rect">
            <a:avLst/>
          </a:prstGeom>
          <a:solidFill>
            <a:schemeClr val="bg1">
              <a:lumMod val="95000"/>
            </a:schemeClr>
          </a:solidFill>
        </p:spPr>
        <p:txBody>
          <a:bodyPr wrap="square" rtlCol="0">
            <a:spAutoFit/>
          </a:bodyPr>
          <a:lstStyle/>
          <a:p>
            <a:pPr marL="0" indent="0">
              <a:buNone/>
            </a:pPr>
            <a:r>
              <a:rPr lang="it-IT" sz="1200" b="1" dirty="0"/>
              <a:t>1. Scelte</a:t>
            </a:r>
          </a:p>
          <a:p>
            <a:pPr marL="0" indent="0">
              <a:buNone/>
            </a:pPr>
            <a:r>
              <a:rPr lang="it-IT" sz="1200" b="1" dirty="0"/>
              <a:t>2. </a:t>
            </a:r>
            <a:r>
              <a:rPr lang="it-IT" sz="1200" b="1" dirty="0" err="1"/>
              <a:t>Receptio</a:t>
            </a:r>
            <a:r>
              <a:rPr lang="it-IT" sz="1200" b="1" dirty="0"/>
              <a:t>: evoluzione e/o involuzione?</a:t>
            </a:r>
          </a:p>
          <a:p>
            <a:pPr marL="0" indent="0">
              <a:buNone/>
            </a:pPr>
            <a:r>
              <a:rPr lang="it-IT" sz="1200" b="1" dirty="0"/>
              <a:t>3. Temi missiologico-missionari</a:t>
            </a:r>
          </a:p>
          <a:p>
            <a:pPr marL="257175" lvl="1" indent="-57150">
              <a:buNone/>
            </a:pPr>
            <a:r>
              <a:rPr lang="it-IT" sz="1100" b="1" dirty="0"/>
              <a:t>Il soggetto</a:t>
            </a:r>
          </a:p>
          <a:p>
            <a:pPr marL="257175" lvl="1" indent="-57150">
              <a:buNone/>
            </a:pPr>
            <a:r>
              <a:rPr lang="it-IT" sz="1100" b="1" dirty="0"/>
              <a:t>I mandati</a:t>
            </a:r>
          </a:p>
          <a:p>
            <a:pPr marL="257175" lvl="1" indent="-57150">
              <a:buNone/>
            </a:pPr>
            <a:r>
              <a:rPr lang="it-IT" sz="1100" b="1" dirty="0"/>
              <a:t>I contesti</a:t>
            </a:r>
          </a:p>
          <a:p>
            <a:pPr marL="257175" lvl="1" indent="-57150">
              <a:buNone/>
            </a:pPr>
            <a:r>
              <a:rPr lang="it-IT" sz="1100" b="1" dirty="0"/>
              <a:t>Le vie</a:t>
            </a:r>
          </a:p>
          <a:p>
            <a:pPr marL="257175" lvl="1" indent="-57150">
              <a:buNone/>
            </a:pPr>
            <a:r>
              <a:rPr lang="it-IT" sz="1100" b="1" dirty="0"/>
              <a:t>Le azioni</a:t>
            </a:r>
          </a:p>
          <a:p>
            <a:pPr marL="0" indent="0">
              <a:buNone/>
            </a:pPr>
            <a:r>
              <a:rPr lang="it-IT" sz="1200" b="1" dirty="0"/>
              <a:t>4. Scenari per i CMD</a:t>
            </a:r>
          </a:p>
        </p:txBody>
      </p:sp>
    </p:spTree>
    <p:extLst>
      <p:ext uri="{BB962C8B-B14F-4D97-AF65-F5344CB8AC3E}">
        <p14:creationId xmlns:p14="http://schemas.microsoft.com/office/powerpoint/2010/main" val="406576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it-IT"/>
              <a:t>www.lucianomeddi.eu</a:t>
            </a:r>
          </a:p>
        </p:txBody>
      </p:sp>
      <p:sp>
        <p:nvSpPr>
          <p:cNvPr id="8" name="Footer Placeholder 7"/>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9" name="Slide Number Placeholder 8"/>
          <p:cNvSpPr>
            <a:spLocks noGrp="1"/>
          </p:cNvSpPr>
          <p:nvPr>
            <p:ph type="sldNum" sz="quarter" idx="12"/>
          </p:nvPr>
        </p:nvSpPr>
        <p:spPr/>
        <p:txBody>
          <a:bodyPr/>
          <a:lstStyle>
            <a:lvl1pPr>
              <a:defRPr/>
            </a:lvl1pPr>
          </a:lstStyle>
          <a:p>
            <a:pPr>
              <a:defRPr/>
            </a:pPr>
            <a:fld id="{8CC6CA9E-4E5B-4846-8694-32235A9DE9E9}" type="slidenum">
              <a:rPr lang="it-IT"/>
              <a:pPr>
                <a:defRPr/>
              </a:pPr>
              <a:t>‹N›</a:t>
            </a:fld>
            <a:endParaRPr lang="it-IT"/>
          </a:p>
        </p:txBody>
      </p:sp>
    </p:spTree>
    <p:extLst>
      <p:ext uri="{BB962C8B-B14F-4D97-AF65-F5344CB8AC3E}">
        <p14:creationId xmlns:p14="http://schemas.microsoft.com/office/powerpoint/2010/main" val="62611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it-IT"/>
              <a:t>www.lucianomeddi.eu</a:t>
            </a:r>
          </a:p>
        </p:txBody>
      </p:sp>
      <p:sp>
        <p:nvSpPr>
          <p:cNvPr id="4" name="Footer Placeholder 3"/>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5" name="Slide Number Placeholder 4"/>
          <p:cNvSpPr>
            <a:spLocks noGrp="1"/>
          </p:cNvSpPr>
          <p:nvPr>
            <p:ph type="sldNum" sz="quarter" idx="12"/>
          </p:nvPr>
        </p:nvSpPr>
        <p:spPr/>
        <p:txBody>
          <a:bodyPr/>
          <a:lstStyle>
            <a:lvl1pPr>
              <a:defRPr/>
            </a:lvl1pPr>
          </a:lstStyle>
          <a:p>
            <a:pPr>
              <a:defRPr/>
            </a:pPr>
            <a:fld id="{8FE6033F-B401-4DB2-B2F4-F363BEBAC605}" type="slidenum">
              <a:rPr lang="it-IT"/>
              <a:pPr>
                <a:defRPr/>
              </a:pPr>
              <a:t>‹N›</a:t>
            </a:fld>
            <a:endParaRPr lang="it-IT"/>
          </a:p>
        </p:txBody>
      </p:sp>
    </p:spTree>
    <p:extLst>
      <p:ext uri="{BB962C8B-B14F-4D97-AF65-F5344CB8AC3E}">
        <p14:creationId xmlns:p14="http://schemas.microsoft.com/office/powerpoint/2010/main" val="401846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it-IT"/>
              <a:t>www.lucianomeddi.eu</a:t>
            </a:r>
          </a:p>
        </p:txBody>
      </p:sp>
      <p:sp>
        <p:nvSpPr>
          <p:cNvPr id="3" name="Footer Placeholder 2"/>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4" name="Slide Number Placeholder 3"/>
          <p:cNvSpPr>
            <a:spLocks noGrp="1"/>
          </p:cNvSpPr>
          <p:nvPr>
            <p:ph type="sldNum" sz="quarter" idx="12"/>
          </p:nvPr>
        </p:nvSpPr>
        <p:spPr/>
        <p:txBody>
          <a:bodyPr/>
          <a:lstStyle>
            <a:lvl1pPr>
              <a:defRPr/>
            </a:lvl1pPr>
          </a:lstStyle>
          <a:p>
            <a:pPr>
              <a:defRPr/>
            </a:pPr>
            <a:fld id="{13BE8DCF-8673-4996-98EC-6093014BA42E}" type="slidenum">
              <a:rPr lang="it-IT"/>
              <a:pPr>
                <a:defRPr/>
              </a:pPr>
              <a:t>‹N›</a:t>
            </a:fld>
            <a:endParaRPr lang="it-IT"/>
          </a:p>
        </p:txBody>
      </p:sp>
    </p:spTree>
    <p:extLst>
      <p:ext uri="{BB962C8B-B14F-4D97-AF65-F5344CB8AC3E}">
        <p14:creationId xmlns:p14="http://schemas.microsoft.com/office/powerpoint/2010/main" val="117024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9AFD236E-DB55-4C29-AAE4-7E5C46AB12A5}" type="slidenum">
              <a:rPr lang="it-IT"/>
              <a:pPr>
                <a:defRPr/>
              </a:pPr>
              <a:t>‹N›</a:t>
            </a:fld>
            <a:endParaRPr lang="it-IT"/>
          </a:p>
        </p:txBody>
      </p:sp>
    </p:spTree>
    <p:extLst>
      <p:ext uri="{BB962C8B-B14F-4D97-AF65-F5344CB8AC3E}">
        <p14:creationId xmlns:p14="http://schemas.microsoft.com/office/powerpoint/2010/main" val="139600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it-IT"/>
              <a:t>www.lucianomeddi.eu</a:t>
            </a:r>
          </a:p>
        </p:txBody>
      </p:sp>
      <p:sp>
        <p:nvSpPr>
          <p:cNvPr id="6" name="Footer Placeholder 5"/>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7" name="Slide Number Placeholder 6"/>
          <p:cNvSpPr>
            <a:spLocks noGrp="1"/>
          </p:cNvSpPr>
          <p:nvPr>
            <p:ph type="sldNum" sz="quarter" idx="12"/>
          </p:nvPr>
        </p:nvSpPr>
        <p:spPr/>
        <p:txBody>
          <a:bodyPr/>
          <a:lstStyle>
            <a:lvl1pPr>
              <a:defRPr/>
            </a:lvl1pPr>
          </a:lstStyle>
          <a:p>
            <a:pPr>
              <a:defRPr/>
            </a:pPr>
            <a:fld id="{B6A80577-78A6-4880-B15C-CBBEC160531D}" type="slidenum">
              <a:rPr lang="it-IT"/>
              <a:pPr>
                <a:defRPr/>
              </a:pPr>
              <a:t>‹N›</a:t>
            </a:fld>
            <a:endParaRPr lang="it-IT"/>
          </a:p>
        </p:txBody>
      </p:sp>
    </p:spTree>
    <p:extLst>
      <p:ext uri="{BB962C8B-B14F-4D97-AF65-F5344CB8AC3E}">
        <p14:creationId xmlns:p14="http://schemas.microsoft.com/office/powerpoint/2010/main" val="62333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it-IT"/>
              <a:t>www.lucianomeddi.eu</a:t>
            </a:r>
          </a:p>
        </p:txBody>
      </p:sp>
      <p:sp>
        <p:nvSpPr>
          <p:cNvPr id="5" name="Footer Placeholder 4"/>
          <p:cNvSpPr>
            <a:spLocks noGrp="1"/>
          </p:cNvSpPr>
          <p:nvPr>
            <p:ph type="ftr" sz="quarter" idx="11"/>
          </p:nvPr>
        </p:nvSpPr>
        <p:spPr>
          <a:xfrm>
            <a:off x="5422901" y="6237288"/>
            <a:ext cx="4138084" cy="476250"/>
          </a:xfrm>
          <a:prstGeom prst="rect">
            <a:avLst/>
          </a:prstGeom>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F0E80684-004B-482C-A6C3-7A166EA9D53A}" type="slidenum">
              <a:rPr lang="it-IT"/>
              <a:pPr>
                <a:defRPr/>
              </a:pPr>
              <a:t>‹N›</a:t>
            </a:fld>
            <a:endParaRPr lang="it-IT"/>
          </a:p>
        </p:txBody>
      </p:sp>
    </p:spTree>
    <p:extLst>
      <p:ext uri="{BB962C8B-B14F-4D97-AF65-F5344CB8AC3E}">
        <p14:creationId xmlns:p14="http://schemas.microsoft.com/office/powerpoint/2010/main" val="64521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r>
              <a:rPr lang="it-IT"/>
              <a:t>www.lucianomeddi.eu</a:t>
            </a:r>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813632-3075-4DD7-B5AF-B61FE73B511D}" type="slidenum">
              <a:rPr lang="it-IT"/>
              <a:pPr>
                <a:defRPr/>
              </a:pPr>
              <a:t>‹N›</a:t>
            </a:fld>
            <a:endParaRPr lang="it-IT"/>
          </a:p>
        </p:txBody>
      </p:sp>
    </p:spTree>
    <p:extLst>
      <p:ext uri="{BB962C8B-B14F-4D97-AF65-F5344CB8AC3E}">
        <p14:creationId xmlns:p14="http://schemas.microsoft.com/office/powerpoint/2010/main" val="367686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1678517" y="0"/>
            <a:ext cx="99038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2052" name="Rectangle 4"/>
          <p:cNvSpPr>
            <a:spLocks noGrp="1" noChangeArrowheads="1"/>
          </p:cNvSpPr>
          <p:nvPr>
            <p:ph type="body" idx="1"/>
          </p:nvPr>
        </p:nvSpPr>
        <p:spPr bwMode="auto">
          <a:xfrm>
            <a:off x="1583267" y="1628776"/>
            <a:ext cx="999913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0"/>
            <a:r>
              <a:rPr lang="it-IT" dirty="0"/>
              <a:t>Quinto livello</a:t>
            </a:r>
          </a:p>
        </p:txBody>
      </p:sp>
      <p:sp>
        <p:nvSpPr>
          <p:cNvPr id="4101" name="Rectangle 5"/>
          <p:cNvSpPr>
            <a:spLocks noGrp="1" noChangeArrowheads="1"/>
          </p:cNvSpPr>
          <p:nvPr>
            <p:ph type="dt" sz="half" idx="2"/>
          </p:nvPr>
        </p:nvSpPr>
        <p:spPr bwMode="auto">
          <a:xfrm>
            <a:off x="1583267" y="6245225"/>
            <a:ext cx="7200900"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pPr>
              <a:defRPr/>
            </a:pPr>
            <a:r>
              <a:rPr lang="it-IT"/>
              <a:t>www.lucianomeddi.eu</a:t>
            </a:r>
            <a:endParaRPr lang="it-IT" dirty="0"/>
          </a:p>
        </p:txBody>
      </p:sp>
      <p:sp>
        <p:nvSpPr>
          <p:cNvPr id="4103" name="Rectangle 7"/>
          <p:cNvSpPr>
            <a:spLocks noGrp="1" noChangeArrowheads="1"/>
          </p:cNvSpPr>
          <p:nvPr>
            <p:ph type="sldNum" sz="quarter" idx="4"/>
          </p:nvPr>
        </p:nvSpPr>
        <p:spPr bwMode="auto">
          <a:xfrm>
            <a:off x="9935634" y="6245225"/>
            <a:ext cx="1646767" cy="476250"/>
          </a:xfrm>
          <a:prstGeom prst="rect">
            <a:avLst/>
          </a:prstGeom>
          <a:solidFill>
            <a:srgbClr val="FFFF00"/>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chemeClr val="tx1"/>
                </a:solidFill>
              </a:defRPr>
            </a:lvl1pPr>
          </a:lstStyle>
          <a:p>
            <a:pPr>
              <a:defRPr/>
            </a:pPr>
            <a:fld id="{74D7DE19-6792-44C8-A36C-A67019952939}" type="slidenum">
              <a:rPr lang="it-IT"/>
              <a:pPr>
                <a:defRPr/>
              </a:pPr>
              <a:t>‹N›</a:t>
            </a:fld>
            <a:endParaRPr lang="it-IT"/>
          </a:p>
        </p:txBody>
      </p:sp>
      <p:pic>
        <p:nvPicPr>
          <p:cNvPr id="2055" name="Picture 8" descr="titolo_urbaniana_it"/>
          <p:cNvPicPr>
            <a:picLocks noChangeAspect="1" noChangeArrowheads="1"/>
          </p:cNvPicPr>
          <p:nvPr/>
        </p:nvPicPr>
        <p:blipFill>
          <a:blip r:embed="rId10">
            <a:extLst>
              <a:ext uri="{28A0092B-C50C-407E-A947-70E740481C1C}">
                <a14:useLocalDpi xmlns:a14="http://schemas.microsoft.com/office/drawing/2010/main" val="0"/>
              </a:ext>
            </a:extLst>
          </a:blip>
          <a:srcRect t="13741"/>
          <a:stretch>
            <a:fillRect/>
          </a:stretch>
        </p:blipFill>
        <p:spPr bwMode="auto">
          <a:xfrm>
            <a:off x="7692" y="1"/>
            <a:ext cx="1488017" cy="685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Lst>
  <p:hf hdr="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Rounded MT Bold" pitchFamily="34" charset="0"/>
          <a:cs typeface="Arial" charset="0"/>
        </a:defRPr>
      </a:lvl2pPr>
      <a:lvl3pPr algn="l" rtl="0" eaLnBrk="0" fontAlgn="base" hangingPunct="0">
        <a:spcBef>
          <a:spcPct val="0"/>
        </a:spcBef>
        <a:spcAft>
          <a:spcPct val="0"/>
        </a:spcAft>
        <a:defRPr sz="4000">
          <a:solidFill>
            <a:schemeClr val="tx1"/>
          </a:solidFill>
          <a:latin typeface="Arial Rounded MT Bold" pitchFamily="34" charset="0"/>
          <a:cs typeface="Arial" charset="0"/>
        </a:defRPr>
      </a:lvl3pPr>
      <a:lvl4pPr algn="l" rtl="0" eaLnBrk="0" fontAlgn="base" hangingPunct="0">
        <a:spcBef>
          <a:spcPct val="0"/>
        </a:spcBef>
        <a:spcAft>
          <a:spcPct val="0"/>
        </a:spcAft>
        <a:defRPr sz="4000">
          <a:solidFill>
            <a:schemeClr val="tx1"/>
          </a:solidFill>
          <a:latin typeface="Arial Rounded MT Bold" pitchFamily="34" charset="0"/>
          <a:cs typeface="Arial" charset="0"/>
        </a:defRPr>
      </a:lvl4pPr>
      <a:lvl5pPr algn="l" rtl="0" eaLnBrk="0" fontAlgn="base" hangingPunct="0">
        <a:spcBef>
          <a:spcPct val="0"/>
        </a:spcBef>
        <a:spcAft>
          <a:spcPct val="0"/>
        </a:spcAft>
        <a:defRPr sz="4000">
          <a:solidFill>
            <a:schemeClr val="tx1"/>
          </a:solidFill>
          <a:latin typeface="Arial Rounded MT Bold" pitchFamily="34" charset="0"/>
          <a:cs typeface="Arial" charset="0"/>
        </a:defRPr>
      </a:lvl5pPr>
      <a:lvl6pPr marL="457200" algn="l" rtl="0" fontAlgn="base">
        <a:spcBef>
          <a:spcPct val="0"/>
        </a:spcBef>
        <a:spcAft>
          <a:spcPct val="0"/>
        </a:spcAft>
        <a:defRPr sz="4000">
          <a:solidFill>
            <a:srgbClr val="FFFF00"/>
          </a:solidFill>
          <a:latin typeface="Arial Rounded MT Bold" pitchFamily="34" charset="0"/>
          <a:cs typeface="Arial" charset="0"/>
        </a:defRPr>
      </a:lvl6pPr>
      <a:lvl7pPr marL="914400" algn="l" rtl="0" fontAlgn="base">
        <a:spcBef>
          <a:spcPct val="0"/>
        </a:spcBef>
        <a:spcAft>
          <a:spcPct val="0"/>
        </a:spcAft>
        <a:defRPr sz="4000">
          <a:solidFill>
            <a:srgbClr val="FFFF00"/>
          </a:solidFill>
          <a:latin typeface="Arial Rounded MT Bold" pitchFamily="34" charset="0"/>
          <a:cs typeface="Arial" charset="0"/>
        </a:defRPr>
      </a:lvl7pPr>
      <a:lvl8pPr marL="1371600" algn="l" rtl="0" fontAlgn="base">
        <a:spcBef>
          <a:spcPct val="0"/>
        </a:spcBef>
        <a:spcAft>
          <a:spcPct val="0"/>
        </a:spcAft>
        <a:defRPr sz="4000">
          <a:solidFill>
            <a:srgbClr val="FFFF00"/>
          </a:solidFill>
          <a:latin typeface="Arial Rounded MT Bold" pitchFamily="34" charset="0"/>
          <a:cs typeface="Arial" charset="0"/>
        </a:defRPr>
      </a:lvl8pPr>
      <a:lvl9pPr marL="1828800" algn="l" rtl="0" fontAlgn="base">
        <a:spcBef>
          <a:spcPct val="0"/>
        </a:spcBef>
        <a:spcAft>
          <a:spcPct val="0"/>
        </a:spcAft>
        <a:defRPr sz="4000">
          <a:solidFill>
            <a:srgbClr val="FFFF00"/>
          </a:solidFill>
          <a:latin typeface="Arial Rounded MT Bold"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3075"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it-IT"/>
              <a:t>www.lucianomeddi.eu</a:t>
            </a: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D7CF13D-2971-4B73-887E-1473D51520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2.vatican.va/content/john-paul-ii/it/encyclicals/documents/hf_jp-ii_enc_07121990_redemptoris-missio.html#$1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ucianomeddi.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1"/>
          </p:nvPr>
        </p:nvSpPr>
        <p:spPr>
          <a:xfrm>
            <a:off x="8077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EA07A1-97AF-4C7D-B29A-6DB0DD6F593E}" type="slidenum">
              <a:rPr lang="it-IT" b="0" smtClean="0"/>
              <a:pPr eaLnBrk="1" hangingPunct="1"/>
              <a:t>1</a:t>
            </a:fld>
            <a:endParaRPr lang="it-IT" b="0"/>
          </a:p>
        </p:txBody>
      </p:sp>
      <p:pic>
        <p:nvPicPr>
          <p:cNvPr id="1026" name="Picture 2" descr="http://www.missioitalia.it/images/logo_missio.png"/>
          <p:cNvPicPr>
            <a:picLocks noChangeAspect="1" noChangeArrowheads="1"/>
          </p:cNvPicPr>
          <p:nvPr/>
        </p:nvPicPr>
        <p:blipFill rotWithShape="1">
          <a:blip r:embed="rId2">
            <a:extLst>
              <a:ext uri="{28A0092B-C50C-407E-A947-70E740481C1C}">
                <a14:useLocalDpi xmlns:a14="http://schemas.microsoft.com/office/drawing/2010/main" val="0"/>
              </a:ext>
            </a:extLst>
          </a:blip>
          <a:srcRect r="23958"/>
          <a:stretch/>
        </p:blipFill>
        <p:spPr bwMode="auto">
          <a:xfrm>
            <a:off x="4511824" y="980728"/>
            <a:ext cx="5904656" cy="3456384"/>
          </a:xfrm>
          <a:prstGeom prst="rect">
            <a:avLst/>
          </a:prstGeom>
          <a:noFill/>
          <a:extLst>
            <a:ext uri="{909E8E84-426E-40DD-AFC4-6F175D3DCCD1}">
              <a14:hiddenFill xmlns:a14="http://schemas.microsoft.com/office/drawing/2010/main">
                <a:solidFill>
                  <a:srgbClr val="FFFFFF"/>
                </a:solidFill>
              </a14:hiddenFill>
            </a:ext>
          </a:extLst>
        </p:spPr>
      </p:pic>
      <p:sp>
        <p:nvSpPr>
          <p:cNvPr id="12291" name="Rectangle 2"/>
          <p:cNvSpPr>
            <a:spLocks noGrp="1" noChangeArrowheads="1"/>
          </p:cNvSpPr>
          <p:nvPr>
            <p:ph type="ctrTitle" idx="4294967295"/>
          </p:nvPr>
        </p:nvSpPr>
        <p:spPr>
          <a:xfrm>
            <a:off x="3495840" y="692696"/>
            <a:ext cx="3536265" cy="4896544"/>
          </a:xfrm>
          <a:noFill/>
        </p:spPr>
        <p:txBody>
          <a:bodyPr/>
          <a:lstStyle/>
          <a:p>
            <a:pPr>
              <a:spcBef>
                <a:spcPts val="1200"/>
              </a:spcBef>
              <a:spcAft>
                <a:spcPts val="0"/>
              </a:spcAft>
            </a:pPr>
            <a:r>
              <a:rPr lang="it-IT" sz="36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I fondamenti della missione. </a:t>
            </a:r>
            <a: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t/>
            </a:r>
            <a:br>
              <a:rPr lang="it-IT" sz="4800" kern="1400" spc="-50" dirty="0">
                <a:solidFill>
                  <a:srgbClr val="2E74B5"/>
                </a:solidFill>
                <a:latin typeface="Cambria" panose="02040503050406030204" pitchFamily="18" charset="0"/>
                <a:ea typeface="Times New Roman" panose="02020603050405020304" pitchFamily="18" charset="0"/>
                <a:cs typeface="Times New Roman" panose="02020603050405020304" pitchFamily="18" charset="0"/>
              </a:rPr>
            </a:br>
            <a:r>
              <a:rPr lang="it-IT" sz="1800" b="1" dirty="0">
                <a:latin typeface="Calibri" panose="020F0502020204030204" pitchFamily="34" charset="0"/>
                <a:ea typeface="Calibri" panose="020F0502020204030204" pitchFamily="34" charset="0"/>
                <a:cs typeface="Times New Roman" panose="02020603050405020304" pitchFamily="18" charset="0"/>
              </a:rPr>
              <a:t>intervento di don Luciano MEDDI </a:t>
            </a:r>
            <a:r>
              <a:rPr lang="it-IT" sz="1800" b="1" dirty="0">
                <a:latin typeface="Calibri" panose="020F0502020204030204" pitchFamily="34" charset="0"/>
                <a:ea typeface="Calibri" panose="020F0502020204030204" pitchFamily="34" charset="0"/>
                <a:cs typeface="Times New Roman" panose="02020603050405020304" pitchFamily="18" charset="0"/>
              </a:rPr>
              <a:t>Intervento al 1° modulo del Corso per nuovi direttori e vice direttori dei Centri Missionari </a:t>
            </a:r>
            <a:r>
              <a:rPr lang="it-IT" sz="1800" b="1" dirty="0" smtClean="0">
                <a:latin typeface="Calibri" panose="020F0502020204030204" pitchFamily="34" charset="0"/>
                <a:ea typeface="Calibri" panose="020F0502020204030204" pitchFamily="34" charset="0"/>
                <a:cs typeface="Times New Roman" panose="02020603050405020304" pitchFamily="18" charset="0"/>
              </a:rPr>
              <a:t>Diocesani.  </a:t>
            </a:r>
            <a:r>
              <a:rPr lang="it-IT" sz="1800" b="1" dirty="0">
                <a:latin typeface="Calibri" panose="020F0502020204030204" pitchFamily="34" charset="0"/>
                <a:ea typeface="Calibri" panose="020F0502020204030204" pitchFamily="34" charset="0"/>
                <a:cs typeface="Times New Roman" panose="02020603050405020304" pitchFamily="18" charset="0"/>
              </a:rPr>
              <a:t>Roma Villa </a:t>
            </a:r>
            <a:r>
              <a:rPr lang="it-IT" sz="1800" b="1" dirty="0" smtClean="0">
                <a:latin typeface="Calibri" panose="020F0502020204030204" pitchFamily="34" charset="0"/>
                <a:ea typeface="Calibri" panose="020F0502020204030204" pitchFamily="34" charset="0"/>
                <a:cs typeface="Times New Roman" panose="02020603050405020304" pitchFamily="18" charset="0"/>
              </a:rPr>
              <a:t>Troili </a:t>
            </a:r>
            <a:r>
              <a:rPr lang="it-IT" sz="1800" b="1" dirty="0" err="1" smtClean="0">
                <a:latin typeface="Calibri" panose="020F0502020204030204" pitchFamily="34" charset="0"/>
                <a:ea typeface="Calibri" panose="020F0502020204030204" pitchFamily="34" charset="0"/>
                <a:cs typeface="Times New Roman" panose="02020603050405020304" pitchFamily="18" charset="0"/>
              </a:rPr>
              <a:t>Martedi</a:t>
            </a:r>
            <a:r>
              <a:rPr lang="it-IT" sz="1800" b="1" dirty="0" smtClean="0">
                <a:latin typeface="Calibri" panose="020F0502020204030204" pitchFamily="34" charset="0"/>
                <a:ea typeface="Calibri" panose="020F0502020204030204" pitchFamily="34" charset="0"/>
                <a:cs typeface="Times New Roman" panose="02020603050405020304" pitchFamily="18" charset="0"/>
              </a:rPr>
              <a:t> 21 novembre 2017</a:t>
            </a:r>
            <a:endParaRPr lang="it-IT"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294" name="Segnaposto data 2"/>
          <p:cNvSpPr>
            <a:spLocks noGrp="1"/>
          </p:cNvSpPr>
          <p:nvPr>
            <p:ph type="dt"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it-IT"/>
              <a:t>www.lucianomeddi.eu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3. Temi missiologico-missionari</a:t>
            </a:r>
            <a:br>
              <a:rPr lang="it-IT" dirty="0"/>
            </a:br>
            <a:r>
              <a:rPr lang="it-IT" dirty="0"/>
              <a:t/>
            </a:r>
            <a:br>
              <a:rPr lang="it-IT" dirty="0"/>
            </a:br>
            <a:endParaRPr lang="it-IT" dirty="0"/>
          </a:p>
        </p:txBody>
      </p:sp>
      <p:sp>
        <p:nvSpPr>
          <p:cNvPr id="7" name="Segnaposto testo 6"/>
          <p:cNvSpPr>
            <a:spLocks noGrp="1"/>
          </p:cNvSpPr>
          <p:nvPr>
            <p:ph type="body" idx="1"/>
          </p:nvPr>
        </p:nvSpPr>
        <p:spPr/>
        <p:txBody>
          <a:bodyPr/>
          <a:lstStyle/>
          <a:p>
            <a:endParaRPr lang="it-IT"/>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10</a:t>
            </a:fld>
            <a:endParaRPr lang="it-IT"/>
          </a:p>
        </p:txBody>
      </p:sp>
    </p:spTree>
    <p:extLst>
      <p:ext uri="{BB962C8B-B14F-4D97-AF65-F5344CB8AC3E}">
        <p14:creationId xmlns:p14="http://schemas.microsoft.com/office/powerpoint/2010/main" val="125151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2. Temi missiologico-missionari</a:t>
            </a:r>
            <a:br>
              <a:rPr lang="it-IT" dirty="0"/>
            </a:br>
            <a:r>
              <a:rPr lang="it-IT" dirty="0"/>
              <a:t>2.1 il soggetto</a:t>
            </a:r>
          </a:p>
        </p:txBody>
      </p:sp>
      <p:sp>
        <p:nvSpPr>
          <p:cNvPr id="2" name="Segnaposto contenuto 1"/>
          <p:cNvSpPr>
            <a:spLocks noGrp="1"/>
          </p:cNvSpPr>
          <p:nvPr>
            <p:ph idx="1"/>
          </p:nvPr>
        </p:nvSpPr>
        <p:spPr/>
        <p:txBody>
          <a:bodyPr/>
          <a:lstStyle/>
          <a:p>
            <a:r>
              <a:rPr lang="it-IT" dirty="0"/>
              <a:t>il cambio del soggetto: la Trinità: </a:t>
            </a:r>
          </a:p>
          <a:p>
            <a:pPr lvl="1"/>
            <a:r>
              <a:rPr lang="it-IT" dirty="0"/>
              <a:t>Dio-Trinità è </a:t>
            </a:r>
            <a:r>
              <a:rPr lang="it-IT" dirty="0" smtClean="0"/>
              <a:t>missionario </a:t>
            </a:r>
            <a:r>
              <a:rPr lang="it-IT" dirty="0"/>
              <a:t>(ha e </a:t>
            </a:r>
            <a:r>
              <a:rPr lang="it-IT" i="1" dirty="0"/>
              <a:t>svolge </a:t>
            </a:r>
            <a:r>
              <a:rPr lang="it-IT" dirty="0"/>
              <a:t>una missione) oltre ad essere creatore e </a:t>
            </a:r>
            <a:r>
              <a:rPr lang="it-IT" dirty="0" smtClean="0"/>
              <a:t>rivelatore</a:t>
            </a:r>
          </a:p>
          <a:p>
            <a:pPr lvl="1"/>
            <a:r>
              <a:rPr lang="it-IT" dirty="0" smtClean="0"/>
              <a:t>La missione è </a:t>
            </a:r>
            <a:r>
              <a:rPr lang="it-IT" i="1" dirty="0" smtClean="0"/>
              <a:t>di Dio</a:t>
            </a:r>
            <a:r>
              <a:rPr lang="it-IT" dirty="0" smtClean="0"/>
              <a:t>, quanto a</a:t>
            </a:r>
          </a:p>
          <a:p>
            <a:pPr lvl="2"/>
            <a:r>
              <a:rPr lang="it-IT" dirty="0" smtClean="0"/>
              <a:t>Compiti</a:t>
            </a:r>
          </a:p>
          <a:p>
            <a:pPr lvl="2"/>
            <a:r>
              <a:rPr lang="it-IT" dirty="0" smtClean="0"/>
              <a:t>Destinatari</a:t>
            </a:r>
          </a:p>
          <a:p>
            <a:pPr lvl="2"/>
            <a:r>
              <a:rPr lang="it-IT" dirty="0" smtClean="0"/>
              <a:t>Agenti e vie</a:t>
            </a:r>
          </a:p>
          <a:p>
            <a:pPr lvl="2"/>
            <a:r>
              <a:rPr lang="it-IT" dirty="0" smtClean="0"/>
              <a:t>Tempi e compimento</a:t>
            </a:r>
            <a:endParaRPr lang="it-IT" dirty="0"/>
          </a:p>
          <a:p>
            <a:pPr lvl="1"/>
            <a:r>
              <a:rPr lang="it-IT" dirty="0" smtClean="0"/>
              <a:t>va scoperta e servita</a:t>
            </a:r>
            <a:endParaRPr lang="it-IT" dirty="0"/>
          </a:p>
          <a:p>
            <a:pPr lvl="1"/>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11</a:t>
            </a:fld>
            <a:endParaRPr lang="it-IT"/>
          </a:p>
        </p:txBody>
      </p:sp>
    </p:spTree>
    <p:extLst>
      <p:ext uri="{BB962C8B-B14F-4D97-AF65-F5344CB8AC3E}">
        <p14:creationId xmlns:p14="http://schemas.microsoft.com/office/powerpoint/2010/main" val="65950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r>
              <a:rPr lang="it-IT" dirty="0" smtClean="0"/>
              <a:t>Il Padre eleva </a:t>
            </a:r>
            <a:r>
              <a:rPr lang="it-IT" dirty="0"/>
              <a:t>gli uomini alla partecipazione della sua vita </a:t>
            </a:r>
            <a:r>
              <a:rPr lang="it-IT" dirty="0" smtClean="0"/>
              <a:t>divina (LG 2; </a:t>
            </a:r>
            <a:r>
              <a:rPr lang="it-IT" dirty="0" err="1" smtClean="0"/>
              <a:t>cf</a:t>
            </a:r>
            <a:r>
              <a:rPr lang="it-IT" dirty="0" smtClean="0"/>
              <a:t>. DV 2)</a:t>
            </a:r>
          </a:p>
          <a:p>
            <a:r>
              <a:rPr lang="it-IT" dirty="0" smtClean="0"/>
              <a:t>Il Figlio opera la redenzione (LG 3; SC 6)</a:t>
            </a:r>
          </a:p>
          <a:p>
            <a:r>
              <a:rPr lang="it-IT" dirty="0" smtClean="0"/>
              <a:t>Lo Spirito santifica </a:t>
            </a:r>
            <a:r>
              <a:rPr lang="it-IT" dirty="0"/>
              <a:t>continuamente la </a:t>
            </a:r>
            <a:r>
              <a:rPr lang="it-IT" dirty="0" smtClean="0"/>
              <a:t>Chiesa </a:t>
            </a:r>
            <a:br>
              <a:rPr lang="it-IT" dirty="0" smtClean="0"/>
            </a:br>
            <a:r>
              <a:rPr lang="it-IT" dirty="0" smtClean="0"/>
              <a:t>(LG 4)</a:t>
            </a:r>
            <a:endParaRPr lang="it-IT" dirty="0"/>
          </a:p>
        </p:txBody>
      </p:sp>
      <p:sp>
        <p:nvSpPr>
          <p:cNvPr id="3" name="Segnaposto contenuto 2"/>
          <p:cNvSpPr>
            <a:spLocks noGrp="1"/>
          </p:cNvSpPr>
          <p:nvPr>
            <p:ph sz="half" idx="2"/>
          </p:nvPr>
        </p:nvSpPr>
        <p:spPr/>
        <p:txBody>
          <a:bodyPr/>
          <a:lstStyle/>
          <a:p>
            <a:r>
              <a:rPr lang="it-IT" dirty="0"/>
              <a:t>Il Padre desidera </a:t>
            </a:r>
            <a:r>
              <a:rPr lang="it-IT" dirty="0" smtClean="0"/>
              <a:t>donare </a:t>
            </a:r>
            <a:r>
              <a:rPr lang="it-IT" dirty="0"/>
              <a:t>la comunione con Sé (AG 2.3)</a:t>
            </a:r>
          </a:p>
          <a:p>
            <a:r>
              <a:rPr lang="it-IT" dirty="0"/>
              <a:t>Il Figlio è mediatore del progetto del Padre attraverso l’incarnazione e la redenzione (AG 3)</a:t>
            </a:r>
          </a:p>
          <a:p>
            <a:r>
              <a:rPr lang="it-IT" dirty="0"/>
              <a:t>Lo Spirito precede, accompagna la missione di Cristo, vivifica la missione della </a:t>
            </a:r>
            <a:r>
              <a:rPr lang="it-IT" dirty="0" smtClean="0"/>
              <a:t>chiesa (AG 4)</a:t>
            </a:r>
            <a:endParaRPr lang="it-IT" dirty="0"/>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12</a:t>
            </a:fld>
            <a:endParaRPr lang="it-IT"/>
          </a:p>
        </p:txBody>
      </p:sp>
      <p:sp>
        <p:nvSpPr>
          <p:cNvPr id="6" name="Titolo 5"/>
          <p:cNvSpPr>
            <a:spLocks noGrp="1"/>
          </p:cNvSpPr>
          <p:nvPr>
            <p:ph type="title"/>
          </p:nvPr>
        </p:nvSpPr>
        <p:spPr/>
        <p:txBody>
          <a:bodyPr/>
          <a:lstStyle/>
          <a:p>
            <a:r>
              <a:rPr lang="it-IT" dirty="0">
                <a:solidFill>
                  <a:schemeClr val="accent4"/>
                </a:solidFill>
              </a:rPr>
              <a:t>2. Temi missiologico-missionari</a:t>
            </a:r>
            <a:br>
              <a:rPr lang="it-IT" dirty="0">
                <a:solidFill>
                  <a:schemeClr val="accent4"/>
                </a:solidFill>
              </a:rPr>
            </a:br>
            <a:r>
              <a:rPr lang="it-IT" dirty="0">
                <a:solidFill>
                  <a:schemeClr val="accent4"/>
                </a:solidFill>
              </a:rPr>
              <a:t>2.1 il soggetto</a:t>
            </a:r>
          </a:p>
        </p:txBody>
      </p:sp>
    </p:spTree>
    <p:extLst>
      <p:ext uri="{BB962C8B-B14F-4D97-AF65-F5344CB8AC3E}">
        <p14:creationId xmlns:p14="http://schemas.microsoft.com/office/powerpoint/2010/main" val="3707917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1645718" y="1600201"/>
            <a:ext cx="3154138" cy="4525963"/>
          </a:xfrm>
        </p:spPr>
        <p:txBody>
          <a:bodyPr>
            <a:normAutofit lnSpcReduction="10000"/>
          </a:bodyPr>
          <a:lstStyle/>
          <a:p>
            <a:pPr marL="342900" lvl="1" indent="-342900">
              <a:buFont typeface="Arial" charset="0"/>
              <a:buChar char="•"/>
            </a:pPr>
            <a:r>
              <a:rPr lang="it-IT" dirty="0"/>
              <a:t>le declinazioni missionarie della Trinità e il ruolo dello Spirito santo. </a:t>
            </a:r>
            <a:endParaRPr lang="it-IT" dirty="0" smtClean="0"/>
          </a:p>
          <a:p>
            <a:pPr marL="342900" lvl="1" indent="-342900">
              <a:buFont typeface="Arial" charset="0"/>
              <a:buChar char="•"/>
            </a:pPr>
            <a:r>
              <a:rPr lang="it-IT" dirty="0" smtClean="0"/>
              <a:t>La </a:t>
            </a:r>
            <a:r>
              <a:rPr lang="it-IT" i="1" dirty="0" err="1"/>
              <a:t>pericoresi</a:t>
            </a:r>
            <a:r>
              <a:rPr lang="it-IT" dirty="0"/>
              <a:t> come dinamismo salvifico: da Dio a Dio per lo Spirito (Ireneo) </a:t>
            </a:r>
          </a:p>
          <a:p>
            <a:pPr lvl="1"/>
            <a:r>
              <a:rPr lang="it-IT" dirty="0" smtClean="0"/>
              <a:t>Padre, Figlio, Spirito</a:t>
            </a:r>
          </a:p>
          <a:p>
            <a:pPr lvl="1"/>
            <a:r>
              <a:rPr lang="it-IT" dirty="0" smtClean="0"/>
              <a:t>Padre, Spirito, Figlio</a:t>
            </a:r>
            <a:endParaRPr lang="it-IT" dirty="0"/>
          </a:p>
        </p:txBody>
      </p:sp>
      <p:sp>
        <p:nvSpPr>
          <p:cNvPr id="7" name="Segnaposto contenuto 6"/>
          <p:cNvSpPr>
            <a:spLocks noGrp="1"/>
          </p:cNvSpPr>
          <p:nvPr>
            <p:ph sz="half" idx="2"/>
          </p:nvPr>
        </p:nvSpPr>
        <p:spPr>
          <a:xfrm>
            <a:off x="5591944" y="1600201"/>
            <a:ext cx="5990456" cy="4525963"/>
          </a:xfrm>
        </p:spPr>
        <p:txBody>
          <a:bodyPr>
            <a:normAutofit fontScale="92500"/>
          </a:bodyPr>
          <a:lstStyle/>
          <a:p>
            <a:r>
              <a:rPr lang="it-IT" dirty="0"/>
              <a:t>le declinazioni missionarie della Trinità e il ruolo dello Spirito santo. </a:t>
            </a:r>
          </a:p>
          <a:p>
            <a:pPr lvl="1"/>
            <a:r>
              <a:rPr lang="it-IT" dirty="0" smtClean="0"/>
              <a:t>Il </a:t>
            </a:r>
            <a:r>
              <a:rPr lang="it-IT" dirty="0"/>
              <a:t>Padre è fondamento e senso della creazione e della storia (AG 2)</a:t>
            </a:r>
          </a:p>
          <a:p>
            <a:pPr lvl="1"/>
            <a:r>
              <a:rPr lang="it-IT" b="1" dirty="0"/>
              <a:t>lo Spirito soggetto missionario:  nella creazione, liberazione, alleanza, profezia, nella  testimonianza di Gesù, nella vita della chiesa, nella vita del mondo, nella vita delle persone (AG 4)</a:t>
            </a:r>
          </a:p>
          <a:p>
            <a:pPr lvl="1"/>
            <a:r>
              <a:rPr lang="it-IT" dirty="0"/>
              <a:t>Gesù testimone ed interprete della volontà di Dio con la sua esperienza messianica e con il mistero pasquale (AG 3)</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13</a:t>
            </a:fld>
            <a:endParaRPr lang="it-IT"/>
          </a:p>
        </p:txBody>
      </p:sp>
      <p:sp>
        <p:nvSpPr>
          <p:cNvPr id="6" name="Titolo 5"/>
          <p:cNvSpPr>
            <a:spLocks noGrp="1"/>
          </p:cNvSpPr>
          <p:nvPr>
            <p:ph type="title"/>
          </p:nvPr>
        </p:nvSpPr>
        <p:spPr/>
        <p:txBody>
          <a:bodyPr/>
          <a:lstStyle/>
          <a:p>
            <a:r>
              <a:rPr lang="it-IT" dirty="0">
                <a:solidFill>
                  <a:schemeClr val="accent4"/>
                </a:solidFill>
              </a:rPr>
              <a:t>2. Temi missiologico-missionari</a:t>
            </a:r>
            <a:br>
              <a:rPr lang="it-IT" dirty="0">
                <a:solidFill>
                  <a:schemeClr val="accent4"/>
                </a:solidFill>
              </a:rPr>
            </a:br>
            <a:r>
              <a:rPr lang="it-IT" dirty="0">
                <a:solidFill>
                  <a:schemeClr val="accent4"/>
                </a:solidFill>
              </a:rPr>
              <a:t>2.1 il soggetto</a:t>
            </a:r>
          </a:p>
        </p:txBody>
      </p:sp>
    </p:spTree>
    <p:extLst>
      <p:ext uri="{BB962C8B-B14F-4D97-AF65-F5344CB8AC3E}">
        <p14:creationId xmlns:p14="http://schemas.microsoft.com/office/powerpoint/2010/main" val="2395654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2. Temi missiologico-missionari</a:t>
            </a:r>
            <a:br>
              <a:rPr lang="it-IT" dirty="0"/>
            </a:br>
            <a:r>
              <a:rPr lang="it-IT" dirty="0"/>
              <a:t>2.2 i mandati</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14</a:t>
            </a:fld>
            <a:endParaRPr lang="it-IT"/>
          </a:p>
        </p:txBody>
      </p:sp>
      <p:graphicFrame>
        <p:nvGraphicFramePr>
          <p:cNvPr id="7" name="Tabella 6"/>
          <p:cNvGraphicFramePr>
            <a:graphicFrameLocks noGrp="1"/>
          </p:cNvGraphicFramePr>
          <p:nvPr>
            <p:extLst>
              <p:ext uri="{D42A27DB-BD31-4B8C-83A1-F6EECF244321}">
                <p14:modId xmlns:p14="http://schemas.microsoft.com/office/powerpoint/2010/main" val="3220588530"/>
              </p:ext>
            </p:extLst>
          </p:nvPr>
        </p:nvGraphicFramePr>
        <p:xfrm>
          <a:off x="1981303" y="1518921"/>
          <a:ext cx="9577065" cy="4516119"/>
        </p:xfrm>
        <a:graphic>
          <a:graphicData uri="http://schemas.openxmlformats.org/drawingml/2006/table">
            <a:tbl>
              <a:tblPr firstRow="1" bandRow="1">
                <a:tableStyleId>{5C22544A-7EE6-4342-B048-85BDC9FD1C3A}</a:tableStyleId>
              </a:tblPr>
              <a:tblGrid>
                <a:gridCol w="3192355">
                  <a:extLst>
                    <a:ext uri="{9D8B030D-6E8A-4147-A177-3AD203B41FA5}">
                      <a16:colId xmlns:a16="http://schemas.microsoft.com/office/drawing/2014/main" val="20000"/>
                    </a:ext>
                  </a:extLst>
                </a:gridCol>
                <a:gridCol w="3192355">
                  <a:extLst>
                    <a:ext uri="{9D8B030D-6E8A-4147-A177-3AD203B41FA5}">
                      <a16:colId xmlns:a16="http://schemas.microsoft.com/office/drawing/2014/main" val="20001"/>
                    </a:ext>
                  </a:extLst>
                </a:gridCol>
                <a:gridCol w="3192355">
                  <a:extLst>
                    <a:ext uri="{9D8B030D-6E8A-4147-A177-3AD203B41FA5}">
                      <a16:colId xmlns:a16="http://schemas.microsoft.com/office/drawing/2014/main" val="20002"/>
                    </a:ext>
                  </a:extLst>
                </a:gridCol>
              </a:tblGrid>
              <a:tr h="370839">
                <a:tc>
                  <a:txBody>
                    <a:bodyPr/>
                    <a:lstStyle/>
                    <a:p>
                      <a:pPr lvl="0">
                        <a:buNone/>
                      </a:pPr>
                      <a:r>
                        <a:rPr lang="it-IT" sz="1400" dirty="0">
                          <a:solidFill>
                            <a:srgbClr val="000000"/>
                          </a:solidFill>
                        </a:rPr>
                        <a:t>Post-pasquale</a:t>
                      </a:r>
                    </a:p>
                  </a:txBody>
                  <a:tcPr>
                    <a:solidFill>
                      <a:schemeClr val="bg1">
                        <a:lumMod val="95000"/>
                      </a:schemeClr>
                    </a:solidFill>
                  </a:tcPr>
                </a:tc>
                <a:tc>
                  <a:txBody>
                    <a:bodyPr/>
                    <a:lstStyle/>
                    <a:p>
                      <a:pPr lvl="0">
                        <a:buNone/>
                      </a:pPr>
                      <a:endParaRPr lang="it-IT" sz="1400" dirty="0">
                        <a:solidFill>
                          <a:srgbClr val="000000"/>
                        </a:solidFill>
                      </a:endParaRPr>
                    </a:p>
                  </a:txBody>
                  <a:tcPr>
                    <a:solidFill>
                      <a:schemeClr val="bg1">
                        <a:lumMod val="95000"/>
                      </a:schemeClr>
                    </a:solidFill>
                  </a:tcPr>
                </a:tc>
                <a:tc>
                  <a:txBody>
                    <a:bodyPr/>
                    <a:lstStyle/>
                    <a:p>
                      <a:pPr lvl="0">
                        <a:buNone/>
                      </a:pPr>
                      <a:r>
                        <a:rPr lang="it-IT" sz="1400" dirty="0" err="1">
                          <a:solidFill>
                            <a:srgbClr val="000000"/>
                          </a:solidFill>
                        </a:rPr>
                        <a:t>Pre</a:t>
                      </a:r>
                      <a:r>
                        <a:rPr lang="it-IT" sz="1400" dirty="0">
                          <a:solidFill>
                            <a:srgbClr val="000000"/>
                          </a:solidFill>
                        </a:rPr>
                        <a:t>-pasquale </a:t>
                      </a:r>
                    </a:p>
                  </a:txBody>
                  <a:tcPr>
                    <a:solidFill>
                      <a:schemeClr val="bg1">
                        <a:lumMod val="95000"/>
                      </a:schemeClr>
                    </a:solidFill>
                  </a:tcPr>
                </a:tc>
                <a:extLst>
                  <a:ext uri="{0D108BD9-81ED-4DB2-BD59-A6C34878D82A}">
                    <a16:rowId xmlns:a16="http://schemas.microsoft.com/office/drawing/2014/main" val="221129460"/>
                  </a:ext>
                </a:extLst>
              </a:tr>
              <a:tr h="370840">
                <a:tc>
                  <a:txBody>
                    <a:bodyPr/>
                    <a:lstStyle/>
                    <a:p>
                      <a:pPr>
                        <a:buNone/>
                      </a:pPr>
                      <a:r>
                        <a:rPr lang="it-IT" sz="1400" dirty="0">
                          <a:solidFill>
                            <a:srgbClr val="000000"/>
                          </a:solidFill>
                          <a:latin typeface="+mn-lt"/>
                        </a:rPr>
                        <a:t>Mt 28, 19</a:t>
                      </a:r>
                      <a:r>
                        <a:rPr lang="en-US" sz="1400" dirty="0">
                          <a:latin typeface="+mn-lt"/>
                        </a:rPr>
                        <a:t/>
                      </a:r>
                      <a:br>
                        <a:rPr lang="en-US" sz="1400" dirty="0">
                          <a:latin typeface="+mn-lt"/>
                        </a:rPr>
                      </a:br>
                      <a:r>
                        <a:rPr lang="it-IT" sz="1400" b="0" i="0" u="none" strike="noStrike" noProof="0" dirty="0">
                          <a:solidFill>
                            <a:srgbClr val="800000"/>
                          </a:solidFill>
                          <a:latin typeface="+mn-lt"/>
                        </a:rPr>
                        <a:t>Andate dunque e ammaestrate tutte le nazioni, battezzandole nel nome del Padre e del Figlio e dello Spirito santo, </a:t>
                      </a:r>
                      <a:r>
                        <a:rPr lang="it-IT" sz="1400" b="1" i="0" u="none" strike="noStrike" noProof="0" dirty="0">
                          <a:solidFill>
                            <a:srgbClr val="800000"/>
                          </a:solidFill>
                          <a:latin typeface="+mn-lt"/>
                        </a:rPr>
                        <a:t>[20]</a:t>
                      </a:r>
                      <a:r>
                        <a:rPr lang="it-IT" sz="1400" b="0" i="0" u="none" strike="noStrike" noProof="0" dirty="0">
                          <a:solidFill>
                            <a:srgbClr val="800000"/>
                          </a:solidFill>
                          <a:latin typeface="+mn-lt"/>
                        </a:rPr>
                        <a:t>insegnando loro ad osservare tutto ciò che vi ho comandato.</a:t>
                      </a:r>
                    </a:p>
                    <a:p>
                      <a:pPr lvl="0">
                        <a:buNone/>
                      </a:pPr>
                      <a:r>
                        <a:rPr lang="it-IT" sz="1400" b="1" i="0" u="none" strike="noStrike" noProof="0" dirty="0">
                          <a:solidFill>
                            <a:srgbClr val="000000"/>
                          </a:solidFill>
                          <a:latin typeface="+mn-lt"/>
                        </a:rPr>
                        <a:t>Mc 15, 15-16</a:t>
                      </a:r>
                      <a:r>
                        <a:rPr lang="en-US" sz="1400" dirty="0">
                          <a:latin typeface="+mn-lt"/>
                        </a:rPr>
                        <a:t/>
                      </a:r>
                      <a:br>
                        <a:rPr lang="en-US" sz="1400" dirty="0">
                          <a:latin typeface="+mn-lt"/>
                        </a:rPr>
                      </a:br>
                      <a:r>
                        <a:rPr lang="it-IT" sz="1400" b="0" i="0" u="none" strike="noStrike" noProof="0" dirty="0">
                          <a:solidFill>
                            <a:srgbClr val="800000"/>
                          </a:solidFill>
                          <a:latin typeface="+mn-lt"/>
                        </a:rPr>
                        <a:t>Gesù disse loro: «Andate in tutto il mondo e predicate il vangelo ad ogni creatura. Chi crederà e sarà battezzato sarà salvo, ma chi non crederà sarà condannato</a:t>
                      </a:r>
                    </a:p>
                    <a:p>
                      <a:pPr lvl="0">
                        <a:buNone/>
                      </a:pPr>
                      <a:r>
                        <a:rPr lang="it-IT" sz="1400" b="0" i="0" u="none" strike="noStrike" noProof="0" dirty="0">
                          <a:solidFill>
                            <a:srgbClr val="800000"/>
                          </a:solidFill>
                          <a:latin typeface="+mn-lt"/>
                        </a:rPr>
                        <a:t>Lc 24, 47</a:t>
                      </a:r>
                      <a:r>
                        <a:rPr lang="en-US" sz="1400" dirty="0">
                          <a:latin typeface="+mn-lt"/>
                        </a:rPr>
                        <a:t/>
                      </a:r>
                      <a:br>
                        <a:rPr lang="en-US" sz="1400" dirty="0">
                          <a:latin typeface="+mn-lt"/>
                        </a:rPr>
                      </a:br>
                      <a:r>
                        <a:rPr lang="it-IT" sz="1400" b="0" i="0" u="none" strike="noStrike" noProof="0" dirty="0">
                          <a:solidFill>
                            <a:srgbClr val="800000"/>
                          </a:solidFill>
                          <a:latin typeface="+mn-lt"/>
                        </a:rPr>
                        <a:t>nel suo nome saranno predicati a tutte le genti la conversione e il perdono dei peccati, cominciando da Gerusalemme.</a:t>
                      </a:r>
                    </a:p>
                    <a:p>
                      <a:pPr lvl="0">
                        <a:buNone/>
                      </a:pPr>
                      <a:endParaRPr lang="it-IT" sz="1400" b="0" i="0" u="none" strike="noStrike" noProof="0" dirty="0">
                        <a:solidFill>
                          <a:srgbClr val="800000"/>
                        </a:solidFill>
                        <a:latin typeface="+mn-lt"/>
                      </a:endParaRPr>
                    </a:p>
                  </a:txBody>
                  <a:tcPr>
                    <a:solidFill>
                      <a:schemeClr val="bg1">
                        <a:lumMod val="95000"/>
                      </a:schemeClr>
                    </a:solidFill>
                  </a:tcPr>
                </a:tc>
                <a:tc>
                  <a:txBody>
                    <a:bodyPr/>
                    <a:lstStyle/>
                    <a:p>
                      <a:pPr>
                        <a:buNone/>
                      </a:pPr>
                      <a:r>
                        <a:rPr lang="it-IT" sz="1400" dirty="0" err="1">
                          <a:latin typeface="+mn-lt"/>
                        </a:rPr>
                        <a:t>Gv</a:t>
                      </a:r>
                      <a:r>
                        <a:rPr lang="it-IT" sz="1400" dirty="0">
                          <a:latin typeface="+mn-lt"/>
                        </a:rPr>
                        <a:t> 20,21-23</a:t>
                      </a:r>
                      <a:r>
                        <a:rPr lang="en-US" sz="1400" dirty="0">
                          <a:latin typeface="+mn-lt"/>
                        </a:rPr>
                        <a:t/>
                      </a:r>
                      <a:br>
                        <a:rPr lang="en-US" sz="1400" dirty="0">
                          <a:latin typeface="+mn-lt"/>
                        </a:rPr>
                      </a:br>
                      <a:r>
                        <a:rPr lang="it-IT" sz="1400" b="0" i="0" u="none" strike="noStrike" noProof="0" dirty="0">
                          <a:solidFill>
                            <a:srgbClr val="800000"/>
                          </a:solidFill>
                          <a:latin typeface="+mn-lt"/>
                        </a:rPr>
                        <a:t>«Pace a voi! Come il Padre ha mandato me, anch'io mando voi». </a:t>
                      </a:r>
                      <a:r>
                        <a:rPr lang="it-IT" sz="1400" b="1" i="0" u="none" strike="noStrike" noProof="0" dirty="0">
                          <a:solidFill>
                            <a:srgbClr val="800000"/>
                          </a:solidFill>
                          <a:latin typeface="+mn-lt"/>
                        </a:rPr>
                        <a:t>[22]</a:t>
                      </a:r>
                      <a:r>
                        <a:rPr lang="it-IT" sz="1400" b="0" i="0" u="none" strike="noStrike" noProof="0" dirty="0">
                          <a:solidFill>
                            <a:srgbClr val="800000"/>
                          </a:solidFill>
                          <a:latin typeface="+mn-lt"/>
                        </a:rPr>
                        <a:t>Dopo aver detto questo, alitò su di loro e disse: «Ricevete lo Spirito Santo; </a:t>
                      </a:r>
                      <a:r>
                        <a:rPr lang="it-IT" sz="1400" b="1" i="0" u="none" strike="noStrike" noProof="0" dirty="0">
                          <a:solidFill>
                            <a:srgbClr val="800000"/>
                          </a:solidFill>
                          <a:latin typeface="+mn-lt"/>
                        </a:rPr>
                        <a:t>[23]</a:t>
                      </a:r>
                      <a:r>
                        <a:rPr lang="it-IT" sz="1400" b="0" i="0" u="none" strike="noStrike" noProof="0" dirty="0">
                          <a:solidFill>
                            <a:srgbClr val="800000"/>
                          </a:solidFill>
                          <a:latin typeface="+mn-lt"/>
                        </a:rPr>
                        <a:t>a chi rimetterete i peccati saranno rimessi e a chi non li rimetterete, resteranno non rimessi». </a:t>
                      </a:r>
                      <a:endParaRPr lang="it-IT" sz="1400" dirty="0">
                        <a:latin typeface="+mn-lt"/>
                      </a:endParaRPr>
                    </a:p>
                  </a:txBody>
                  <a:tcPr>
                    <a:solidFill>
                      <a:schemeClr val="bg1">
                        <a:lumMod val="95000"/>
                      </a:schemeClr>
                    </a:solidFill>
                  </a:tcPr>
                </a:tc>
                <a:tc>
                  <a:txBody>
                    <a:bodyPr/>
                    <a:lstStyle/>
                    <a:p>
                      <a:pPr>
                        <a:buNone/>
                      </a:pPr>
                      <a:r>
                        <a:rPr lang="it-IT" sz="1200" dirty="0">
                          <a:latin typeface="+mn-lt"/>
                        </a:rPr>
                        <a:t>Lc 4,18-19</a:t>
                      </a:r>
                    </a:p>
                    <a:p>
                      <a:pPr lvl="0" algn="l">
                        <a:buNone/>
                      </a:pPr>
                      <a:r>
                        <a:rPr lang="it-IT" sz="1200" b="1" i="0" u="none" strike="noStrike" noProof="0" dirty="0">
                          <a:solidFill>
                            <a:srgbClr val="000000"/>
                          </a:solidFill>
                          <a:latin typeface="+mn-lt"/>
                        </a:rPr>
                        <a:t>[18]</a:t>
                      </a:r>
                      <a:r>
                        <a:rPr lang="it-IT" sz="1200" b="0" i="1" u="none" strike="noStrike" noProof="0" dirty="0">
                          <a:solidFill>
                            <a:srgbClr val="000000"/>
                          </a:solidFill>
                          <a:latin typeface="+mn-lt"/>
                        </a:rPr>
                        <a:t>Lo Spirito del Signore è sopra di me</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questo mi ha consacrato con l'unzione</a:t>
                      </a:r>
                      <a:r>
                        <a:rPr lang="it-IT" sz="1200" b="0" i="1" u="none" strike="noStrike" noProof="0" dirty="0" smtClean="0">
                          <a:solidFill>
                            <a:srgbClr val="000000"/>
                          </a:solidFill>
                          <a:latin typeface="+mn-lt"/>
                        </a:rPr>
                        <a:t>, e </a:t>
                      </a:r>
                      <a:r>
                        <a:rPr lang="it-IT" sz="1200" b="0" i="1" u="none" strike="noStrike" noProof="0" dirty="0">
                          <a:solidFill>
                            <a:srgbClr val="000000"/>
                          </a:solidFill>
                          <a:latin typeface="+mn-lt"/>
                        </a:rPr>
                        <a:t>mi ha mandato per annunziare ai poveri un lieto</a:t>
                      </a:r>
                      <a:r>
                        <a:rPr lang="en-US" sz="1200" dirty="0">
                          <a:latin typeface="+mn-lt"/>
                        </a:rPr>
                        <a:t/>
                      </a:r>
                      <a:br>
                        <a:rPr lang="en-US" sz="1200" dirty="0">
                          <a:latin typeface="+mn-lt"/>
                        </a:rPr>
                      </a:br>
                      <a:r>
                        <a:rPr lang="it-IT" sz="1200" b="0" i="1" u="none" strike="noStrike" noProof="0" dirty="0">
                          <a:solidFill>
                            <a:srgbClr val="000000"/>
                          </a:solidFill>
                          <a:latin typeface="+mn-lt"/>
                        </a:rPr>
                        <a:t>messaggio</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proclamare ai prigionieri la liberazione</a:t>
                      </a:r>
                      <a:r>
                        <a:rPr lang="en-US" sz="1200" dirty="0">
                          <a:latin typeface="+mn-lt"/>
                        </a:rPr>
                        <a:t/>
                      </a:r>
                      <a:br>
                        <a:rPr lang="en-US" sz="1200" dirty="0">
                          <a:latin typeface="+mn-lt"/>
                        </a:rPr>
                      </a:br>
                      <a:r>
                        <a:rPr lang="it-IT" sz="1200" b="0" i="1" u="none" strike="noStrike" noProof="0" dirty="0">
                          <a:solidFill>
                            <a:srgbClr val="000000"/>
                          </a:solidFill>
                          <a:latin typeface="+mn-lt"/>
                        </a:rPr>
                        <a:t>e ai ciechi la vista</a:t>
                      </a:r>
                      <a:r>
                        <a:rPr lang="it-IT" sz="1200" b="0" i="1" u="none" strike="noStrike" noProof="0" dirty="0" smtClean="0">
                          <a:solidFill>
                            <a:srgbClr val="000000"/>
                          </a:solidFill>
                          <a:latin typeface="+mn-lt"/>
                        </a:rPr>
                        <a:t>; per </a:t>
                      </a:r>
                      <a:r>
                        <a:rPr lang="it-IT" sz="1200" b="0" i="1" u="none" strike="noStrike" noProof="0" dirty="0">
                          <a:solidFill>
                            <a:srgbClr val="000000"/>
                          </a:solidFill>
                          <a:latin typeface="+mn-lt"/>
                        </a:rPr>
                        <a:t>rimettere in libertà gli oppressi</a:t>
                      </a:r>
                      <a:r>
                        <a:rPr lang="it-IT" sz="1200" b="0" i="0" u="none" strike="noStrike" noProof="0" dirty="0" smtClean="0">
                          <a:solidFill>
                            <a:srgbClr val="000000"/>
                          </a:solidFill>
                          <a:latin typeface="+mn-lt"/>
                        </a:rPr>
                        <a:t>, [</a:t>
                      </a:r>
                      <a:r>
                        <a:rPr lang="it-IT" sz="1200" b="0" i="0" u="none" strike="noStrike" noProof="0" dirty="0">
                          <a:solidFill>
                            <a:srgbClr val="000000"/>
                          </a:solidFill>
                          <a:latin typeface="+mn-lt"/>
                        </a:rPr>
                        <a:t>19]</a:t>
                      </a:r>
                      <a:r>
                        <a:rPr lang="it-IT" sz="1200" b="0" i="1" u="none" strike="noStrike" noProof="0" dirty="0">
                          <a:solidFill>
                            <a:srgbClr val="000000"/>
                          </a:solidFill>
                          <a:latin typeface="+mn-lt"/>
                        </a:rPr>
                        <a:t>e predicare un anno di grazia del Signore</a:t>
                      </a:r>
                      <a:r>
                        <a:rPr lang="it-IT" sz="1200" b="0" i="0" u="none" strike="noStrike" noProof="0" dirty="0" smtClean="0">
                          <a:solidFill>
                            <a:srgbClr val="000000"/>
                          </a:solidFill>
                          <a:latin typeface="+mn-lt"/>
                        </a:rPr>
                        <a:t>.</a:t>
                      </a:r>
                      <a:br>
                        <a:rPr lang="it-IT" sz="1200" b="0" i="0" u="none" strike="noStrike" noProof="0" dirty="0" smtClean="0">
                          <a:solidFill>
                            <a:srgbClr val="000000"/>
                          </a:solidFill>
                          <a:latin typeface="+mn-lt"/>
                        </a:rPr>
                      </a:br>
                      <a:endParaRPr lang="it-IT" sz="1200" b="0" i="0" u="none" strike="noStrike" noProof="0" dirty="0">
                        <a:solidFill>
                          <a:srgbClr val="000000"/>
                        </a:solidFill>
                        <a:latin typeface="+mn-lt"/>
                      </a:endParaRPr>
                    </a:p>
                    <a:p>
                      <a:pPr lvl="0" algn="l">
                        <a:buNone/>
                      </a:pPr>
                      <a:r>
                        <a:rPr lang="it-IT" sz="1100" b="0" i="0" u="none" strike="noStrike" noProof="0" dirty="0">
                          <a:solidFill>
                            <a:srgbClr val="000000"/>
                          </a:solidFill>
                          <a:latin typeface="+mn-lt"/>
                        </a:rPr>
                        <a:t>Mc 6.7-13</a:t>
                      </a:r>
                      <a:r>
                        <a:rPr lang="en-US" sz="1100" dirty="0">
                          <a:latin typeface="+mn-lt"/>
                        </a:rPr>
                        <a:t/>
                      </a:r>
                      <a:br>
                        <a:rPr lang="en-US" sz="1100" dirty="0">
                          <a:latin typeface="+mn-lt"/>
                        </a:rPr>
                      </a:br>
                      <a:r>
                        <a:rPr lang="it-IT" sz="1100" b="1" i="0" u="none" strike="noStrike" noProof="0" dirty="0">
                          <a:solidFill>
                            <a:srgbClr val="000000"/>
                          </a:solidFill>
                          <a:latin typeface="+mn-lt"/>
                        </a:rPr>
                        <a:t>[7]</a:t>
                      </a:r>
                      <a:r>
                        <a:rPr lang="it-IT" sz="1100" b="0" i="0" u="none" strike="noStrike" noProof="0" dirty="0">
                          <a:solidFill>
                            <a:srgbClr val="000000"/>
                          </a:solidFill>
                          <a:latin typeface="+mn-lt"/>
                        </a:rPr>
                        <a:t>Allora chiamò i Dodici, ed incominciò a mandarli a due a due e diede loro potere sugli spiriti immondi. ...</a:t>
                      </a:r>
                      <a:r>
                        <a:rPr lang="it-IT" sz="1100" b="1" i="0" u="none" strike="noStrike" noProof="0" dirty="0">
                          <a:solidFill>
                            <a:srgbClr val="800000"/>
                          </a:solidFill>
                          <a:latin typeface="+mn-lt"/>
                        </a:rPr>
                        <a:t>[12]</a:t>
                      </a:r>
                      <a:r>
                        <a:rPr lang="it-IT" sz="1100" b="0" i="0" u="none" strike="noStrike" noProof="0" dirty="0">
                          <a:solidFill>
                            <a:srgbClr val="800000"/>
                          </a:solidFill>
                          <a:latin typeface="+mn-lt"/>
                        </a:rPr>
                        <a:t>E partiti, predicavano che la gente si convertisse, </a:t>
                      </a:r>
                      <a:r>
                        <a:rPr lang="it-IT" sz="1100" b="1" i="0" u="none" strike="noStrike" noProof="0" dirty="0">
                          <a:solidFill>
                            <a:srgbClr val="800000"/>
                          </a:solidFill>
                          <a:latin typeface="+mn-lt"/>
                        </a:rPr>
                        <a:t>[13]</a:t>
                      </a:r>
                      <a:r>
                        <a:rPr lang="it-IT" sz="1100" b="0" i="0" u="none" strike="noStrike" noProof="0" dirty="0">
                          <a:solidFill>
                            <a:srgbClr val="800000"/>
                          </a:solidFill>
                          <a:latin typeface="+mn-lt"/>
                        </a:rPr>
                        <a:t>scacciavano molti </a:t>
                      </a:r>
                      <a:r>
                        <a:rPr lang="it-IT" sz="1100" b="0" i="0" u="none" strike="noStrike" noProof="0" dirty="0" err="1">
                          <a:solidFill>
                            <a:srgbClr val="800000"/>
                          </a:solidFill>
                          <a:latin typeface="+mn-lt"/>
                        </a:rPr>
                        <a:t>demòni</a:t>
                      </a:r>
                      <a:r>
                        <a:rPr lang="it-IT" sz="1100" b="0" i="0" u="none" strike="noStrike" noProof="0" dirty="0">
                          <a:solidFill>
                            <a:srgbClr val="800000"/>
                          </a:solidFill>
                          <a:latin typeface="+mn-lt"/>
                        </a:rPr>
                        <a:t>, ungevano di olio molti infermi e li guarivano. </a:t>
                      </a:r>
                      <a:endParaRPr lang="it-IT" sz="1100" b="0" i="0" u="none" strike="noStrike" noProof="0" dirty="0">
                        <a:solidFill>
                          <a:srgbClr val="000000"/>
                        </a:solidFill>
                        <a:latin typeface="+mn-lt"/>
                      </a:endParaRPr>
                    </a:p>
                    <a:p>
                      <a:pPr lvl="0" algn="l">
                        <a:buNone/>
                      </a:pPr>
                      <a:r>
                        <a:rPr lang="it-IT" sz="1100" b="0" i="0" u="none" strike="noStrike" noProof="0" dirty="0">
                          <a:solidFill>
                            <a:srgbClr val="000000"/>
                          </a:solidFill>
                          <a:latin typeface="+mn-lt"/>
                        </a:rPr>
                        <a:t>Mt 10,1-32</a:t>
                      </a:r>
                      <a:r>
                        <a:rPr lang="en-US" sz="1100" dirty="0">
                          <a:latin typeface="+mn-lt"/>
                        </a:rPr>
                        <a:t/>
                      </a:r>
                      <a:br>
                        <a:rPr lang="en-US" sz="1100" dirty="0">
                          <a:latin typeface="+mn-lt"/>
                        </a:rPr>
                      </a:br>
                      <a:r>
                        <a:rPr lang="it-IT" sz="1100" b="1" i="0" u="none" strike="noStrike" noProof="0" dirty="0">
                          <a:solidFill>
                            <a:srgbClr val="000000"/>
                          </a:solidFill>
                          <a:latin typeface="+mn-lt"/>
                        </a:rPr>
                        <a:t>[1]</a:t>
                      </a:r>
                      <a:r>
                        <a:rPr lang="it-IT" sz="1100" b="0" i="0" u="none" strike="noStrike" noProof="0" dirty="0">
                          <a:solidFill>
                            <a:srgbClr val="000000"/>
                          </a:solidFill>
                          <a:latin typeface="+mn-lt"/>
                        </a:rPr>
                        <a:t>Chiamati a sé i dodici discepoli, diede loro il potere di scacciare gli spiriti immondi e di guarire ogni sorta di malattie e d'infermità.</a:t>
                      </a:r>
                      <a:r>
                        <a:rPr lang="it-IT" sz="1400" b="0" i="0" u="none" strike="noStrike" noProof="0" dirty="0">
                          <a:solidFill>
                            <a:srgbClr val="000000"/>
                          </a:solidFill>
                          <a:latin typeface="+mn-lt"/>
                        </a:rPr>
                        <a:t> </a:t>
                      </a:r>
                    </a:p>
                  </a:txBody>
                  <a:tcPr>
                    <a:solidFill>
                      <a:schemeClr val="bg1">
                        <a:lumMod val="9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8430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2. Temi </a:t>
            </a:r>
            <a:r>
              <a:rPr lang="it-IT" dirty="0" err="1"/>
              <a:t>missiologico</a:t>
            </a:r>
            <a:r>
              <a:rPr lang="it-IT" dirty="0"/>
              <a:t>-missionari</a:t>
            </a:r>
            <a:r>
              <a:rPr lang="en-US" dirty="0">
                <a:solidFill>
                  <a:schemeClr val="tx1"/>
                </a:solidFill>
                <a:latin typeface="+mj-ea"/>
                <a:cs typeface="+mj-ea"/>
              </a:rPr>
              <a:t/>
            </a:r>
            <a:br>
              <a:rPr lang="en-US" dirty="0">
                <a:solidFill>
                  <a:schemeClr val="tx1"/>
                </a:solidFill>
                <a:latin typeface="+mj-ea"/>
                <a:cs typeface="+mj-ea"/>
              </a:rPr>
            </a:br>
            <a:r>
              <a:rPr lang="it-IT" dirty="0"/>
              <a:t>2.3 i contesti</a:t>
            </a:r>
            <a:endParaRPr lang="en-US" dirty="0"/>
          </a:p>
        </p:txBody>
      </p:sp>
      <p:graphicFrame>
        <p:nvGraphicFramePr>
          <p:cNvPr id="8" name="Tabella 8">
            <a:extLst>
              <a:ext uri="{FF2B5EF4-FFF2-40B4-BE49-F238E27FC236}">
                <a16:creationId xmlns:a16="http://schemas.microsoft.com/office/drawing/2014/main" id="{85968C95-F475-4B8E-8F79-D8D391A4597B}"/>
              </a:ext>
            </a:extLst>
          </p:cNvPr>
          <p:cNvGraphicFramePr>
            <a:graphicFrameLocks noGrp="1"/>
          </p:cNvGraphicFramePr>
          <p:nvPr>
            <p:ph idx="1"/>
            <p:extLst>
              <p:ext uri="{D42A27DB-BD31-4B8C-83A1-F6EECF244321}">
                <p14:modId xmlns:p14="http://schemas.microsoft.com/office/powerpoint/2010/main" val="3725866146"/>
              </p:ext>
            </p:extLst>
          </p:nvPr>
        </p:nvGraphicFramePr>
        <p:xfrm>
          <a:off x="1774825" y="1628775"/>
          <a:ext cx="9807573" cy="4089400"/>
        </p:xfrm>
        <a:graphic>
          <a:graphicData uri="http://schemas.openxmlformats.org/drawingml/2006/table">
            <a:tbl>
              <a:tblPr firstRow="1" bandRow="1">
                <a:tableStyleId>{5C22544A-7EE6-4342-B048-85BDC9FD1C3A}</a:tableStyleId>
              </a:tblPr>
              <a:tblGrid>
                <a:gridCol w="3269191">
                  <a:extLst>
                    <a:ext uri="{9D8B030D-6E8A-4147-A177-3AD203B41FA5}">
                      <a16:colId xmlns:a16="http://schemas.microsoft.com/office/drawing/2014/main" val="2596396067"/>
                    </a:ext>
                  </a:extLst>
                </a:gridCol>
                <a:gridCol w="3269191">
                  <a:extLst>
                    <a:ext uri="{9D8B030D-6E8A-4147-A177-3AD203B41FA5}">
                      <a16:colId xmlns:a16="http://schemas.microsoft.com/office/drawing/2014/main" val="3356247841"/>
                    </a:ext>
                  </a:extLst>
                </a:gridCol>
                <a:gridCol w="3269191">
                  <a:extLst>
                    <a:ext uri="{9D8B030D-6E8A-4147-A177-3AD203B41FA5}">
                      <a16:colId xmlns:a16="http://schemas.microsoft.com/office/drawing/2014/main" val="1245917032"/>
                    </a:ext>
                  </a:extLst>
                </a:gridCol>
              </a:tblGrid>
              <a:tr h="370840">
                <a:tc>
                  <a:txBody>
                    <a:bodyPr/>
                    <a:lstStyle/>
                    <a:p>
                      <a:pPr>
                        <a:buNone/>
                      </a:pPr>
                      <a:r>
                        <a:rPr lang="it-IT" sz="1400" dirty="0">
                          <a:solidFill>
                            <a:schemeClr val="tx1"/>
                          </a:solidFill>
                        </a:rPr>
                        <a:t>Ad </a:t>
                      </a:r>
                      <a:r>
                        <a:rPr lang="it-IT" sz="1400" dirty="0" err="1">
                          <a:solidFill>
                            <a:schemeClr val="tx1"/>
                          </a:solidFill>
                        </a:rPr>
                        <a:t>gentes</a:t>
                      </a:r>
                    </a:p>
                  </a:txBody>
                  <a:tcPr/>
                </a:tc>
                <a:tc>
                  <a:txBody>
                    <a:bodyPr/>
                    <a:lstStyle/>
                    <a:p>
                      <a:pPr>
                        <a:buNone/>
                      </a:pPr>
                      <a:r>
                        <a:rPr lang="it-IT" sz="1400" dirty="0">
                          <a:solidFill>
                            <a:schemeClr val="tx1"/>
                          </a:solidFill>
                        </a:rPr>
                        <a:t>Ad </a:t>
                      </a:r>
                      <a:r>
                        <a:rPr lang="it-IT" sz="1400" dirty="0" err="1">
                          <a:solidFill>
                            <a:schemeClr val="tx1"/>
                          </a:solidFill>
                        </a:rPr>
                        <a:t>gentes</a:t>
                      </a:r>
                    </a:p>
                  </a:txBody>
                  <a:tcPr/>
                </a:tc>
                <a:tc>
                  <a:txBody>
                    <a:bodyPr/>
                    <a:lstStyle/>
                    <a:p>
                      <a:pPr>
                        <a:buNone/>
                      </a:pPr>
                      <a:r>
                        <a:rPr lang="it-IT" sz="1400" dirty="0" err="1" smtClean="0">
                          <a:solidFill>
                            <a:schemeClr val="tx1"/>
                          </a:solidFill>
                        </a:rPr>
                        <a:t>Redemptoris</a:t>
                      </a:r>
                      <a:r>
                        <a:rPr lang="it-IT" sz="1400" dirty="0">
                          <a:solidFill>
                            <a:schemeClr val="tx1"/>
                          </a:solidFill>
                        </a:rPr>
                        <a:t> </a:t>
                      </a:r>
                      <a:r>
                        <a:rPr lang="it-IT" sz="1400" dirty="0" err="1">
                          <a:solidFill>
                            <a:schemeClr val="tx1"/>
                          </a:solidFill>
                        </a:rPr>
                        <a:t>missio</a:t>
                      </a:r>
                      <a:endParaRPr lang="it-IT" sz="1400" dirty="0">
                        <a:solidFill>
                          <a:schemeClr val="tx1"/>
                        </a:solidFill>
                      </a:endParaRPr>
                    </a:p>
                  </a:txBody>
                  <a:tcPr/>
                </a:tc>
                <a:extLst>
                  <a:ext uri="{0D108BD9-81ED-4DB2-BD59-A6C34878D82A}">
                    <a16:rowId xmlns:a16="http://schemas.microsoft.com/office/drawing/2014/main" val="3893721642"/>
                  </a:ext>
                </a:extLst>
              </a:tr>
              <a:tr h="370840">
                <a:tc>
                  <a:txBody>
                    <a:bodyPr/>
                    <a:lstStyle/>
                    <a:p>
                      <a:pPr>
                        <a:buNone/>
                      </a:pPr>
                      <a:r>
                        <a:rPr lang="it-IT" sz="1400" dirty="0"/>
                        <a:t>6. </a:t>
                      </a:r>
                      <a:r>
                        <a:rPr lang="it-IT" sz="1400" b="0" i="0" u="none" strike="noStrike" noProof="0" dirty="0">
                          <a:solidFill>
                            <a:srgbClr val="000000"/>
                          </a:solidFill>
                          <a:latin typeface="Arial"/>
                        </a:rPr>
                        <a:t>Questo compito, … è uno ed immutabile in ogni luogo ed in ogni situazione, anche se in base al variare delle circostanze non si esplica allo stesso modo. </a:t>
                      </a:r>
                      <a:endParaRPr lang="it-IT" sz="1400" dirty="0"/>
                    </a:p>
                    <a:p>
                      <a:pPr lvl="0">
                        <a:buNone/>
                      </a:pPr>
                      <a:r>
                        <a:rPr lang="it-IT" sz="1400" b="0" i="0" u="none" strike="noStrike" noProof="0" dirty="0">
                          <a:solidFill>
                            <a:srgbClr val="000000"/>
                          </a:solidFill>
                          <a:latin typeface="Arial"/>
                        </a:rPr>
                        <a:t>Le differenze quindi, che pur vanno tenute presenti in questa attività della Chiesa, non nascono dalla natura intrinseca della sua missione, ma solo dalle circostanze in cui la missione stessa si esplica.</a:t>
                      </a:r>
                      <a:endParaRPr lang="it-IT" sz="1400" dirty="0"/>
                    </a:p>
                    <a:p>
                      <a:pPr lvl="0" algn="l">
                        <a:buNone/>
                      </a:pPr>
                      <a:r>
                        <a:rPr lang="it-IT" sz="1400" b="0" i="0" u="none" strike="noStrike" noProof="0" dirty="0">
                          <a:solidFill>
                            <a:srgbClr val="000000"/>
                          </a:solidFill>
                          <a:latin typeface="Arial"/>
                        </a:rPr>
                        <a:t>Tali condizioni dipendono sia dalla Chiesa, sia dai popoli, dai gruppi umani o dagli uomini, a cui la missione è indirizzata. </a:t>
                      </a:r>
                      <a:endParaRPr lang="it-IT" sz="1400" dirty="0"/>
                    </a:p>
                    <a:p>
                      <a:pPr lvl="0">
                        <a:buNone/>
                      </a:pPr>
                      <a:endParaRPr lang="it-IT" sz="1400" dirty="0"/>
                    </a:p>
                  </a:txBody>
                  <a:tcPr/>
                </a:tc>
                <a:tc>
                  <a:txBody>
                    <a:bodyPr/>
                    <a:lstStyle/>
                    <a:p>
                      <a:pPr>
                        <a:buNone/>
                      </a:pPr>
                      <a:r>
                        <a:rPr lang="it-IT" sz="1400" dirty="0"/>
                        <a:t>6. </a:t>
                      </a:r>
                      <a:r>
                        <a:rPr lang="it-IT" sz="1400" b="0" i="0" u="none" strike="noStrike" noProof="0" dirty="0">
                          <a:solidFill>
                            <a:srgbClr val="000000"/>
                          </a:solidFill>
                          <a:latin typeface="Arial"/>
                        </a:rPr>
                        <a:t>Inoltre i gruppi umani in mezzo ai quali si trova la Chiesa spesso per varie ragioni cambiano radicalmente, donde possono scaturire situazioni del tutto nuove. In questo caso la Chiesa deve valutare se esse sono tali da richiedere di nuovo la sua azione missionaria. …</a:t>
                      </a:r>
                    </a:p>
                    <a:p>
                      <a:pPr lvl="0" algn="l">
                        <a:buNone/>
                      </a:pPr>
                      <a:r>
                        <a:rPr lang="it-IT" sz="1400" b="0" i="0" u="none" strike="noStrike" noProof="0" dirty="0">
                          <a:solidFill>
                            <a:srgbClr val="000000"/>
                          </a:solidFill>
                          <a:latin typeface="Arial"/>
                        </a:rPr>
                        <a:t>Così l'attività missionaria tra i pagani differisce sia dalla attività pastorale che viene svolta in mezzo ai fedeli, sia dalle iniziative da prendere per ristabilire l'unità dei cristiani. Tuttavia queste due forme di attività si ricongiungono saldamente con l'attività missionaria della Chiesa </a:t>
                      </a:r>
                      <a:endParaRPr lang="it-IT" sz="1400"/>
                    </a:p>
                    <a:p>
                      <a:pPr lvl="0">
                        <a:buNone/>
                      </a:pPr>
                      <a:endParaRPr lang="it-IT" sz="1400" b="0" i="0" u="none" strike="noStrike" noProof="0" dirty="0">
                        <a:solidFill>
                          <a:srgbClr val="000000"/>
                        </a:solidFill>
                        <a:latin typeface="Arial"/>
                      </a:endParaRPr>
                    </a:p>
                  </a:txBody>
                  <a:tcPr/>
                </a:tc>
                <a:tc>
                  <a:txBody>
                    <a:bodyPr/>
                    <a:lstStyle/>
                    <a:p>
                      <a:pPr>
                        <a:buNone/>
                      </a:pPr>
                      <a:r>
                        <a:rPr lang="it-IT" sz="1400" dirty="0"/>
                        <a:t>c. </a:t>
                      </a:r>
                      <a:r>
                        <a:rPr lang="it-IT" sz="1400" dirty="0" smtClean="0"/>
                        <a:t>IV, 33</a:t>
                      </a:r>
                      <a:r>
                        <a:rPr lang="en-US" sz="1400" dirty="0"/>
                        <a:t/>
                      </a:r>
                      <a:br>
                        <a:rPr lang="en-US" sz="1400" dirty="0"/>
                      </a:br>
                      <a:r>
                        <a:rPr lang="it-IT" sz="1400" b="0" i="0" u="sng" strike="noStrike" noProof="0" dirty="0" smtClean="0">
                          <a:solidFill>
                            <a:srgbClr val="000000"/>
                          </a:solidFill>
                          <a:latin typeface="Arial"/>
                        </a:rPr>
                        <a:t>Guardando </a:t>
                      </a:r>
                      <a:r>
                        <a:rPr lang="it-IT" sz="1400" b="0" i="0" u="sng" strike="noStrike" noProof="0" dirty="0">
                          <a:solidFill>
                            <a:srgbClr val="000000"/>
                          </a:solidFill>
                          <a:latin typeface="Arial"/>
                        </a:rPr>
                        <a:t>al mondo d'oggi dal punto di vista dell'evangelizzazione, si possono distinguere tre situazioni. Anzitutto, quella a cui si rivolge l'attività missionaria della chiesa...</a:t>
                      </a:r>
                      <a:r>
                        <a:rPr lang="en-US" sz="1400" dirty="0"/>
                        <a:t/>
                      </a:r>
                      <a:br>
                        <a:rPr lang="en-US" sz="1400" dirty="0"/>
                      </a:br>
                      <a:r>
                        <a:rPr lang="it-IT" sz="1400" b="0" i="0" u="none" strike="noStrike" noProof="0" dirty="0">
                          <a:solidFill>
                            <a:srgbClr val="000000"/>
                          </a:solidFill>
                          <a:latin typeface="Arial"/>
                        </a:rPr>
                        <a:t> È, questa, propriamente la missione ad </a:t>
                      </a:r>
                      <a:r>
                        <a:rPr lang="it-IT" sz="1400" b="0" i="0" u="none" strike="noStrike" noProof="0" dirty="0" err="1">
                          <a:solidFill>
                            <a:srgbClr val="000000"/>
                          </a:solidFill>
                          <a:latin typeface="Arial"/>
                        </a:rPr>
                        <a:t>gentes</a:t>
                      </a:r>
                      <a:r>
                        <a:rPr lang="it-IT" sz="1400" b="0" i="0" u="none" strike="noStrike" noProof="0" dirty="0">
                          <a:solidFill>
                            <a:srgbClr val="000000"/>
                          </a:solidFill>
                          <a:latin typeface="Arial"/>
                        </a:rPr>
                        <a:t>. </a:t>
                      </a:r>
                      <a:r>
                        <a:rPr lang="it-IT" sz="1400" b="0" i="0" u="sng" strike="noStrike" noProof="0" dirty="0">
                          <a:solidFill>
                            <a:srgbClr val="000000"/>
                          </a:solidFill>
                          <a:latin typeface="Arial"/>
                          <a:hlinkClick r:id="rId2"/>
                        </a:rPr>
                        <a:t>52</a:t>
                      </a:r>
                      <a:r>
                        <a:rPr lang="it-IT" sz="1400" b="0" i="0" u="sng" strike="noStrike" noProof="0" dirty="0">
                          <a:solidFill>
                            <a:srgbClr val="000000"/>
                          </a:solidFill>
                          <a:latin typeface="Arial"/>
                        </a:rPr>
                        <a:t> Ci sono, poi, comunità cristiane che hanno adeguate e solide strutture ecclesiali, </a:t>
                      </a:r>
                      <a:r>
                        <a:rPr lang="it-IT" sz="1400" b="0" i="0" u="sng" strike="noStrike" noProof="0" dirty="0" smtClean="0">
                          <a:solidFill>
                            <a:srgbClr val="000000"/>
                          </a:solidFill>
                          <a:latin typeface="Arial"/>
                        </a:rPr>
                        <a:t>…In </a:t>
                      </a:r>
                      <a:r>
                        <a:rPr lang="it-IT" sz="1400" b="0" i="0" u="sng" strike="noStrike" noProof="0" dirty="0">
                          <a:solidFill>
                            <a:srgbClr val="000000"/>
                          </a:solidFill>
                          <a:latin typeface="Arial"/>
                        </a:rPr>
                        <a:t>esse si svolge l'attività, o cura pastorale della chiesa. …</a:t>
                      </a:r>
                      <a:r>
                        <a:rPr lang="en-US" sz="1400" dirty="0"/>
                        <a:t/>
                      </a:r>
                      <a:br>
                        <a:rPr lang="en-US" sz="1400" dirty="0"/>
                      </a:br>
                      <a:r>
                        <a:rPr lang="it-IT" sz="1400" b="0" i="0" u="none" strike="noStrike" noProof="0" dirty="0">
                          <a:solidFill>
                            <a:srgbClr val="000000"/>
                          </a:solidFill>
                          <a:latin typeface="Arial"/>
                        </a:rPr>
                        <a:t>Esiste, infine, una situazione </a:t>
                      </a:r>
                      <a:r>
                        <a:rPr lang="it-IT" sz="1400" b="0" i="0" u="none" strike="noStrike" noProof="0" dirty="0" smtClean="0">
                          <a:solidFill>
                            <a:srgbClr val="000000"/>
                          </a:solidFill>
                          <a:latin typeface="Arial"/>
                        </a:rPr>
                        <a:t>intermedia…di </a:t>
                      </a:r>
                      <a:r>
                        <a:rPr lang="it-IT" sz="1400" b="0" i="0" u="none" strike="noStrike" noProof="0" dirty="0">
                          <a:solidFill>
                            <a:srgbClr val="000000"/>
                          </a:solidFill>
                          <a:latin typeface="Arial"/>
                        </a:rPr>
                        <a:t>una «nuova evangelizzazione», o «rievangelizzazione».</a:t>
                      </a:r>
                      <a:endParaRPr lang="it-IT" sz="1400" dirty="0"/>
                    </a:p>
                  </a:txBody>
                  <a:tcPr/>
                </a:tc>
                <a:extLst>
                  <a:ext uri="{0D108BD9-81ED-4DB2-BD59-A6C34878D82A}">
                    <a16:rowId xmlns:a16="http://schemas.microsoft.com/office/drawing/2014/main" val="2951973440"/>
                  </a:ext>
                </a:extLst>
              </a:tr>
            </a:tbl>
          </a:graphicData>
        </a:graphic>
      </p:graphicFrame>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15</a:t>
            </a:fld>
            <a:endParaRPr lang="it-IT"/>
          </a:p>
        </p:txBody>
      </p:sp>
    </p:spTree>
    <p:extLst>
      <p:ext uri="{BB962C8B-B14F-4D97-AF65-F5344CB8AC3E}">
        <p14:creationId xmlns:p14="http://schemas.microsoft.com/office/powerpoint/2010/main" val="2858298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2. Temi </a:t>
            </a:r>
            <a:r>
              <a:rPr lang="it-IT" dirty="0" err="1"/>
              <a:t>missiologico</a:t>
            </a:r>
            <a:r>
              <a:rPr lang="it-IT" dirty="0"/>
              <a:t>-missionari</a:t>
            </a:r>
            <a:r>
              <a:rPr lang="en-US" dirty="0">
                <a:solidFill>
                  <a:schemeClr val="tx1"/>
                </a:solidFill>
                <a:latin typeface="+mj-ea"/>
                <a:cs typeface="+mj-ea"/>
              </a:rPr>
              <a:t/>
            </a:r>
            <a:br>
              <a:rPr lang="en-US" dirty="0">
                <a:solidFill>
                  <a:schemeClr val="tx1"/>
                </a:solidFill>
                <a:latin typeface="+mj-ea"/>
                <a:cs typeface="+mj-ea"/>
              </a:rPr>
            </a:br>
            <a:r>
              <a:rPr lang="it-IT" dirty="0"/>
              <a:t>2.4 le vie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16</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ext uri="{D42A27DB-BD31-4B8C-83A1-F6EECF244321}">
                <p14:modId xmlns:p14="http://schemas.microsoft.com/office/powerpoint/2010/main" val="2642039321"/>
              </p:ext>
            </p:extLst>
          </p:nvPr>
        </p:nvGraphicFramePr>
        <p:xfrm>
          <a:off x="1774825" y="1628775"/>
          <a:ext cx="9785628" cy="3754120"/>
        </p:xfrm>
        <a:graphic>
          <a:graphicData uri="http://schemas.openxmlformats.org/drawingml/2006/table">
            <a:tbl>
              <a:tblPr firstRow="1" bandRow="1">
                <a:tableStyleId>{5C22544A-7EE6-4342-B048-85BDC9FD1C3A}</a:tableStyleId>
              </a:tblPr>
              <a:tblGrid>
                <a:gridCol w="216719">
                  <a:extLst>
                    <a:ext uri="{9D8B030D-6E8A-4147-A177-3AD203B41FA5}">
                      <a16:colId xmlns:a16="http://schemas.microsoft.com/office/drawing/2014/main" val="4139105495"/>
                    </a:ext>
                  </a:extLst>
                </a:gridCol>
                <a:gridCol w="9568909">
                  <a:extLst>
                    <a:ext uri="{9D8B030D-6E8A-4147-A177-3AD203B41FA5}">
                      <a16:colId xmlns:a16="http://schemas.microsoft.com/office/drawing/2014/main" val="1541234084"/>
                    </a:ext>
                  </a:extLst>
                </a:gridCol>
              </a:tblGrid>
              <a:tr h="370840">
                <a:tc>
                  <a:txBody>
                    <a:bodyPr/>
                    <a:lstStyle/>
                    <a:p>
                      <a:endParaRPr lang="it-IT" dirty="0"/>
                    </a:p>
                  </a:txBody>
                  <a:tcPr>
                    <a:solidFill>
                      <a:schemeClr val="bg1">
                        <a:lumMod val="95000"/>
                      </a:schemeClr>
                    </a:solidFill>
                  </a:tcPr>
                </a:tc>
                <a:tc>
                  <a:txBody>
                    <a:bodyPr/>
                    <a:lstStyle/>
                    <a:p>
                      <a:pPr>
                        <a:buNone/>
                      </a:pPr>
                      <a:r>
                        <a:rPr lang="it-IT" b="1" dirty="0" smtClean="0">
                          <a:solidFill>
                            <a:schemeClr val="tx1"/>
                          </a:solidFill>
                        </a:rPr>
                        <a:t>Umanizzazione </a:t>
                      </a:r>
                      <a:endParaRPr lang="it-IT" b="1" dirty="0">
                        <a:solidFill>
                          <a:schemeClr val="tx1"/>
                        </a:solidFill>
                      </a:endParaRP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endParaRPr lang="it-IT" dirty="0"/>
                    </a:p>
                  </a:txBody>
                  <a:tcPr>
                    <a:solidFill>
                      <a:schemeClr val="bg1">
                        <a:lumMod val="95000"/>
                      </a:schemeClr>
                    </a:solidFill>
                  </a:tcPr>
                </a:tc>
                <a:tc>
                  <a:txBody>
                    <a:bodyPr/>
                    <a:lstStyle/>
                    <a:p>
                      <a:r>
                        <a:rPr lang="it-IT" dirty="0" smtClean="0"/>
                        <a:t>GS 1</a:t>
                      </a:r>
                    </a:p>
                    <a:p>
                      <a:r>
                        <a:rPr lang="it-IT" sz="1800" b="0" i="0" kern="1200" dirty="0" smtClean="0">
                          <a:solidFill>
                            <a:schemeClr val="dk1"/>
                          </a:solidFill>
                          <a:effectLst/>
                          <a:latin typeface="+mn-lt"/>
                          <a:ea typeface="+mn-ea"/>
                          <a:cs typeface="+mn-cs"/>
                        </a:rPr>
                        <a:t>Le gioie e le speranze, le tristezze e le angosce degli uomini d'oggi, dei poveri soprattutto e di tutti coloro che soffrono, sono pure le gioie e le speranze, le tristezze e le angosce dei discepoli di Cristo, e nulla vi è di genuinamente umano che non trovi eco nel loro cuore</a:t>
                      </a:r>
                    </a:p>
                    <a:p>
                      <a:r>
                        <a:rPr lang="it-IT" sz="1800" b="0" i="0" kern="1200" dirty="0" smtClean="0">
                          <a:solidFill>
                            <a:schemeClr val="dk1"/>
                          </a:solidFill>
                          <a:effectLst/>
                          <a:latin typeface="+mn-lt"/>
                          <a:ea typeface="+mn-ea"/>
                          <a:cs typeface="+mn-cs"/>
                        </a:rPr>
                        <a:t>AG</a:t>
                      </a:r>
                      <a:r>
                        <a:rPr lang="it-IT" sz="1800" b="0" i="0" kern="1200" baseline="0" dirty="0" smtClean="0">
                          <a:solidFill>
                            <a:schemeClr val="dk1"/>
                          </a:solidFill>
                          <a:effectLst/>
                          <a:latin typeface="+mn-lt"/>
                          <a:ea typeface="+mn-ea"/>
                          <a:cs typeface="+mn-cs"/>
                        </a:rPr>
                        <a:t> 8 (e 12)</a:t>
                      </a:r>
                    </a:p>
                    <a:p>
                      <a:r>
                        <a:rPr lang="it-IT" sz="1800" b="0" i="0" kern="1200" dirty="0" smtClean="0">
                          <a:solidFill>
                            <a:schemeClr val="dk1"/>
                          </a:solidFill>
                          <a:effectLst/>
                          <a:latin typeface="+mn-lt"/>
                          <a:ea typeface="+mn-ea"/>
                          <a:cs typeface="+mn-cs"/>
                        </a:rPr>
                        <a:t>L'attività missionaria è anche intimamente congiunta con la natura umana e con le sue aspirazioni.</a:t>
                      </a:r>
                    </a:p>
                    <a:p>
                      <a:r>
                        <a:rPr lang="it-IT" sz="1800" b="0" i="0" kern="1200" dirty="0" smtClean="0">
                          <a:solidFill>
                            <a:schemeClr val="dk1"/>
                          </a:solidFill>
                          <a:effectLst/>
                          <a:latin typeface="+mn-lt"/>
                          <a:ea typeface="+mn-ea"/>
                          <a:cs typeface="+mn-cs"/>
                        </a:rPr>
                        <a:t>EN c. II;</a:t>
                      </a:r>
                      <a:r>
                        <a:rPr lang="it-IT" sz="1800" b="0" i="0" kern="1200" baseline="0" dirty="0" smtClean="0">
                          <a:solidFill>
                            <a:schemeClr val="dk1"/>
                          </a:solidFill>
                          <a:effectLst/>
                          <a:latin typeface="+mn-lt"/>
                          <a:ea typeface="+mn-ea"/>
                          <a:cs typeface="+mn-cs"/>
                        </a:rPr>
                        <a:t> </a:t>
                      </a:r>
                      <a:br>
                        <a:rPr lang="it-IT" sz="1800" b="0" i="0" kern="1200" baseline="0" dirty="0" smtClean="0">
                          <a:solidFill>
                            <a:schemeClr val="dk1"/>
                          </a:solidFill>
                          <a:effectLst/>
                          <a:latin typeface="+mn-lt"/>
                          <a:ea typeface="+mn-ea"/>
                          <a:cs typeface="+mn-cs"/>
                        </a:rPr>
                      </a:br>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Nuntius</a:t>
                      </a:r>
                      <a:r>
                        <a:rPr lang="it-IT" sz="1800" i="1" kern="1200" dirty="0" smtClean="0">
                          <a:solidFill>
                            <a:schemeClr val="dk1"/>
                          </a:solidFill>
                          <a:latin typeface="+mn-lt"/>
                          <a:ea typeface="+mn-ea"/>
                          <a:cs typeface="+mn-cs"/>
                        </a:rPr>
                        <a:t>. Istruzione su alcuni aspetti della "Teologia della Liberazione«, </a:t>
                      </a:r>
                      <a:r>
                        <a:rPr lang="it-IT" sz="1800" i="0" kern="1200" dirty="0" smtClean="0">
                          <a:solidFill>
                            <a:schemeClr val="dk1"/>
                          </a:solidFill>
                          <a:latin typeface="+mn-lt"/>
                          <a:ea typeface="+mn-ea"/>
                          <a:cs typeface="+mn-cs"/>
                        </a:rPr>
                        <a:t>1984;</a:t>
                      </a:r>
                    </a:p>
                    <a:p>
                      <a:r>
                        <a:rPr lang="it-IT" sz="1800" i="1" kern="1200" dirty="0" err="1" smtClean="0">
                          <a:solidFill>
                            <a:schemeClr val="dk1"/>
                          </a:solidFill>
                          <a:latin typeface="+mn-lt"/>
                          <a:ea typeface="+mn-ea"/>
                          <a:cs typeface="+mn-cs"/>
                        </a:rPr>
                        <a:t>Libertatis</a:t>
                      </a:r>
                      <a:r>
                        <a:rPr lang="it-IT" sz="1800" i="1" kern="1200" dirty="0" smtClean="0">
                          <a:solidFill>
                            <a:schemeClr val="dk1"/>
                          </a:solidFill>
                          <a:latin typeface="+mn-lt"/>
                          <a:ea typeface="+mn-ea"/>
                          <a:cs typeface="+mn-cs"/>
                        </a:rPr>
                        <a:t> </a:t>
                      </a:r>
                      <a:r>
                        <a:rPr lang="it-IT" sz="1800" i="1" kern="1200" dirty="0" err="1" smtClean="0">
                          <a:solidFill>
                            <a:schemeClr val="dk1"/>
                          </a:solidFill>
                          <a:latin typeface="+mn-lt"/>
                          <a:ea typeface="+mn-ea"/>
                          <a:cs typeface="+mn-cs"/>
                        </a:rPr>
                        <a:t>Conscientia</a:t>
                      </a:r>
                      <a:r>
                        <a:rPr lang="it-IT" sz="1800" i="1" kern="1200" dirty="0" smtClean="0">
                          <a:solidFill>
                            <a:schemeClr val="dk1"/>
                          </a:solidFill>
                          <a:latin typeface="+mn-lt"/>
                          <a:ea typeface="+mn-ea"/>
                          <a:cs typeface="+mn-cs"/>
                        </a:rPr>
                        <a:t>. Istruzione  su libertà cristiana e liberazione</a:t>
                      </a:r>
                      <a:r>
                        <a:rPr lang="it-IT" sz="1800" i="0" kern="1200" dirty="0" smtClean="0">
                          <a:solidFill>
                            <a:schemeClr val="dk1"/>
                          </a:solidFill>
                          <a:latin typeface="+mn-lt"/>
                          <a:ea typeface="+mn-ea"/>
                          <a:cs typeface="+mn-cs"/>
                        </a:rPr>
                        <a:t>, 1986</a:t>
                      </a:r>
                      <a:r>
                        <a:rPr lang="it-IT" sz="1800" b="0" i="0" kern="1200" baseline="0" dirty="0" smtClean="0">
                          <a:solidFill>
                            <a:schemeClr val="dk1"/>
                          </a:solidFill>
                          <a:effectLst/>
                          <a:latin typeface="+mn-lt"/>
                          <a:ea typeface="+mn-ea"/>
                          <a:cs typeface="+mn-cs"/>
                        </a:rPr>
                        <a:t/>
                      </a:r>
                      <a:br>
                        <a:rPr lang="it-IT" sz="1800" b="0" i="0" kern="1200" baseline="0" dirty="0" smtClean="0">
                          <a:solidFill>
                            <a:schemeClr val="dk1"/>
                          </a:solidFill>
                          <a:effectLst/>
                          <a:latin typeface="+mn-lt"/>
                          <a:ea typeface="+mn-ea"/>
                          <a:cs typeface="+mn-cs"/>
                        </a:rPr>
                      </a:br>
                      <a:r>
                        <a:rPr lang="it-IT" sz="1800" b="0" i="0" kern="1200" baseline="0" dirty="0" smtClean="0">
                          <a:solidFill>
                            <a:schemeClr val="dk1"/>
                          </a:solidFill>
                          <a:effectLst/>
                          <a:latin typeface="+mn-lt"/>
                          <a:ea typeface="+mn-ea"/>
                          <a:cs typeface="+mn-cs"/>
                        </a:rPr>
                        <a:t>Sinodo 1985 D.6: opzione preferenziale per i poveri; </a:t>
                      </a:r>
                    </a:p>
                    <a:p>
                      <a:r>
                        <a:rPr lang="it-IT" sz="1800" b="0" i="0" kern="1200" baseline="0" dirty="0" smtClean="0">
                          <a:solidFill>
                            <a:schemeClr val="dk1"/>
                          </a:solidFill>
                          <a:effectLst/>
                          <a:latin typeface="+mn-lt"/>
                          <a:ea typeface="+mn-ea"/>
                          <a:cs typeface="+mn-cs"/>
                        </a:rPr>
                        <a:t>EG IV la dimensione sociale del vangelo</a:t>
                      </a:r>
                      <a:endParaRPr lang="it-IT" dirty="0"/>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2042697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2. Temi </a:t>
            </a:r>
            <a:r>
              <a:rPr lang="it-IT" dirty="0" err="1"/>
              <a:t>missiologico</a:t>
            </a:r>
            <a:r>
              <a:rPr lang="it-IT" dirty="0"/>
              <a:t>-missionari</a:t>
            </a:r>
            <a:r>
              <a:rPr lang="en-US" dirty="0">
                <a:solidFill>
                  <a:schemeClr val="tx1"/>
                </a:solidFill>
                <a:latin typeface="+mj-ea"/>
                <a:cs typeface="+mj-ea"/>
              </a:rPr>
              <a:t/>
            </a:r>
            <a:br>
              <a:rPr lang="en-US" dirty="0">
                <a:solidFill>
                  <a:schemeClr val="tx1"/>
                </a:solidFill>
                <a:latin typeface="+mj-ea"/>
                <a:cs typeface="+mj-ea"/>
              </a:rPr>
            </a:br>
            <a:r>
              <a:rPr lang="it-IT" dirty="0"/>
              <a:t>2.4 le vie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17</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ext uri="{D42A27DB-BD31-4B8C-83A1-F6EECF244321}">
                <p14:modId xmlns:p14="http://schemas.microsoft.com/office/powerpoint/2010/main" val="3835527847"/>
              </p:ext>
            </p:extLst>
          </p:nvPr>
        </p:nvGraphicFramePr>
        <p:xfrm>
          <a:off x="1774825" y="1628775"/>
          <a:ext cx="9785628" cy="430276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val="1846003406"/>
                    </a:ext>
                  </a:extLst>
                </a:gridCol>
              </a:tblGrid>
              <a:tr h="370840">
                <a:tc>
                  <a:txBody>
                    <a:bodyPr/>
                    <a:lstStyle/>
                    <a:p>
                      <a:pPr>
                        <a:buNone/>
                      </a:pPr>
                      <a:r>
                        <a:rPr lang="it-IT" b="1" dirty="0">
                          <a:solidFill>
                            <a:schemeClr val="tx1"/>
                          </a:solidFill>
                        </a:rPr>
                        <a:t>Inculturazione e dialogo</a:t>
                      </a: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r>
                        <a:rPr lang="it-IT" dirty="0" err="1" smtClean="0"/>
                        <a:t>Humanae</a:t>
                      </a:r>
                      <a:r>
                        <a:rPr lang="it-IT" baseline="0" dirty="0" smtClean="0"/>
                        <a:t> </a:t>
                      </a:r>
                      <a:r>
                        <a:rPr lang="it-IT" baseline="0" dirty="0" err="1" smtClean="0"/>
                        <a:t>salutis</a:t>
                      </a:r>
                      <a:r>
                        <a:rPr lang="it-IT" baseline="0" dirty="0" smtClean="0"/>
                        <a:t>; </a:t>
                      </a:r>
                      <a:r>
                        <a:rPr lang="it-IT" dirty="0" err="1" smtClean="0"/>
                        <a:t>Gaudet</a:t>
                      </a:r>
                      <a:r>
                        <a:rPr lang="it-IT" dirty="0" smtClean="0"/>
                        <a:t> mater </a:t>
                      </a:r>
                      <a:r>
                        <a:rPr lang="it-IT" dirty="0" err="1" smtClean="0"/>
                        <a:t>ecclesiae</a:t>
                      </a:r>
                      <a:endParaRPr lang="it-IT" dirty="0" smtClean="0"/>
                    </a:p>
                    <a:p>
                      <a:r>
                        <a:rPr lang="it-IT" dirty="0" smtClean="0"/>
                        <a:t>LG 16-17 la chiesa riceve i doni delle culture</a:t>
                      </a:r>
                    </a:p>
                    <a:p>
                      <a:r>
                        <a:rPr lang="it-IT" dirty="0" err="1" smtClean="0"/>
                        <a:t>Ecclesiam</a:t>
                      </a:r>
                      <a:r>
                        <a:rPr lang="it-IT" dirty="0" smtClean="0"/>
                        <a:t> </a:t>
                      </a:r>
                      <a:r>
                        <a:rPr lang="it-IT" dirty="0" err="1" smtClean="0"/>
                        <a:t>suam</a:t>
                      </a:r>
                      <a:r>
                        <a:rPr lang="it-IT" dirty="0" smtClean="0"/>
                        <a:t>: dialogo </a:t>
                      </a:r>
                    </a:p>
                    <a:p>
                      <a:r>
                        <a:rPr lang="it-IT" dirty="0" smtClean="0"/>
                        <a:t>GS 11 lo</a:t>
                      </a:r>
                      <a:r>
                        <a:rPr lang="it-IT" baseline="0" dirty="0" smtClean="0"/>
                        <a:t> Spirito aiuta a comprendere </a:t>
                      </a:r>
                      <a:r>
                        <a:rPr lang="it-IT" sz="1800" b="0" i="0" kern="1200" dirty="0" smtClean="0">
                          <a:solidFill>
                            <a:schemeClr val="dk1"/>
                          </a:solidFill>
                          <a:effectLst/>
                          <a:latin typeface="+mn-lt"/>
                          <a:ea typeface="+mn-ea"/>
                          <a:cs typeface="+mn-cs"/>
                        </a:rPr>
                        <a:t>i veri segni della presenza o del disegno di Dio</a:t>
                      </a:r>
                      <a:endParaRPr lang="it-IT" dirty="0" smtClean="0"/>
                    </a:p>
                    <a:p>
                      <a:r>
                        <a:rPr lang="it-IT" dirty="0" smtClean="0"/>
                        <a:t>GS 40-45: 44</a:t>
                      </a:r>
                      <a:r>
                        <a:rPr lang="it-IT" baseline="0" dirty="0" smtClean="0"/>
                        <a:t> «</a:t>
                      </a:r>
                      <a:r>
                        <a:rPr lang="it-IT" sz="1800" b="0" i="0" kern="1200" dirty="0" smtClean="0">
                          <a:solidFill>
                            <a:schemeClr val="dk1"/>
                          </a:solidFill>
                          <a:effectLst/>
                          <a:latin typeface="+mn-lt"/>
                          <a:ea typeface="+mn-ea"/>
                          <a:cs typeface="+mn-cs"/>
                        </a:rPr>
                        <a:t>ascoltare attentamente, discernere e interpretare i vari linguaggi del nostro tempo, e saperli giudicare alla luce della parola di Dio, perché la verità rivelata sia capita sempre più a fondo, sia meglio compresa e possa venir presentata in forma più adatta»</a:t>
                      </a:r>
                    </a:p>
                    <a:p>
                      <a:r>
                        <a:rPr lang="it-IT" sz="1800" b="0" i="0" kern="1200" dirty="0" smtClean="0">
                          <a:solidFill>
                            <a:schemeClr val="dk1"/>
                          </a:solidFill>
                          <a:effectLst/>
                          <a:latin typeface="+mn-lt"/>
                          <a:ea typeface="+mn-ea"/>
                          <a:cs typeface="+mn-cs"/>
                        </a:rPr>
                        <a:t>GS 53-62:</a:t>
                      </a:r>
                      <a:r>
                        <a:rPr lang="it-IT" sz="1800" b="0" i="0" kern="1200" baseline="0" dirty="0" smtClean="0">
                          <a:solidFill>
                            <a:schemeClr val="dk1"/>
                          </a:solidFill>
                          <a:effectLst/>
                          <a:latin typeface="+mn-lt"/>
                          <a:ea typeface="+mn-ea"/>
                          <a:cs typeface="+mn-cs"/>
                        </a:rPr>
                        <a:t> vangelo e cultura</a:t>
                      </a:r>
                    </a:p>
                    <a:p>
                      <a:r>
                        <a:rPr lang="it-IT" sz="1800" b="0" i="0" kern="1200" baseline="0" dirty="0" smtClean="0">
                          <a:solidFill>
                            <a:schemeClr val="dk1"/>
                          </a:solidFill>
                          <a:effectLst/>
                          <a:latin typeface="+mn-lt"/>
                          <a:ea typeface="+mn-ea"/>
                          <a:cs typeface="+mn-cs"/>
                        </a:rPr>
                        <a:t>CTI 1972 valore del pluralismo teologico</a:t>
                      </a:r>
                    </a:p>
                    <a:p>
                      <a:r>
                        <a:rPr lang="it-IT" sz="1800" b="0" i="0" kern="1200" baseline="0" dirty="0" smtClean="0">
                          <a:solidFill>
                            <a:schemeClr val="dk1"/>
                          </a:solidFill>
                          <a:effectLst/>
                          <a:latin typeface="+mn-lt"/>
                          <a:ea typeface="+mn-ea"/>
                          <a:cs typeface="+mn-cs"/>
                        </a:rPr>
                        <a:t>Catechesi </a:t>
                      </a:r>
                      <a:r>
                        <a:rPr lang="it-IT" sz="1800" b="0" i="0" kern="1200" baseline="0" dirty="0" err="1" smtClean="0">
                          <a:solidFill>
                            <a:schemeClr val="dk1"/>
                          </a:solidFill>
                          <a:effectLst/>
                          <a:latin typeface="+mn-lt"/>
                          <a:ea typeface="+mn-ea"/>
                          <a:cs typeface="+mn-cs"/>
                        </a:rPr>
                        <a:t>Tradendae</a:t>
                      </a:r>
                      <a:r>
                        <a:rPr lang="it-IT" sz="1800" b="0" i="0" kern="1200" baseline="0" dirty="0" smtClean="0">
                          <a:solidFill>
                            <a:schemeClr val="dk1"/>
                          </a:solidFill>
                          <a:effectLst/>
                          <a:latin typeface="+mn-lt"/>
                          <a:ea typeface="+mn-ea"/>
                          <a:cs typeface="+mn-cs"/>
                        </a:rPr>
                        <a:t> 1979</a:t>
                      </a:r>
                    </a:p>
                    <a:p>
                      <a:r>
                        <a:rPr lang="it-IT" sz="1800" b="0" i="0" kern="1200" baseline="0" dirty="0" smtClean="0">
                          <a:solidFill>
                            <a:schemeClr val="dk1"/>
                          </a:solidFill>
                          <a:effectLst/>
                          <a:latin typeface="+mn-lt"/>
                          <a:ea typeface="+mn-ea"/>
                          <a:cs typeface="+mn-cs"/>
                        </a:rPr>
                        <a:t>Sinodo Straordinario 1985 D.5, inculturazione e </a:t>
                      </a:r>
                      <a:r>
                        <a:rPr lang="it-IT" sz="1800" b="0" i="0" kern="1200" baseline="0" dirty="0" err="1" smtClean="0">
                          <a:solidFill>
                            <a:schemeClr val="dk1"/>
                          </a:solidFill>
                          <a:effectLst/>
                          <a:latin typeface="+mn-lt"/>
                          <a:ea typeface="+mn-ea"/>
                          <a:cs typeface="+mn-cs"/>
                        </a:rPr>
                        <a:t>theologia</a:t>
                      </a:r>
                      <a:r>
                        <a:rPr lang="it-IT" sz="1800" b="0" i="0" kern="1200" baseline="0" dirty="0" smtClean="0">
                          <a:solidFill>
                            <a:schemeClr val="dk1"/>
                          </a:solidFill>
                          <a:effectLst/>
                          <a:latin typeface="+mn-lt"/>
                          <a:ea typeface="+mn-ea"/>
                          <a:cs typeface="+mn-cs"/>
                        </a:rPr>
                        <a:t> crucis</a:t>
                      </a:r>
                    </a:p>
                    <a:p>
                      <a:r>
                        <a:rPr lang="it-IT" sz="1800" b="0" i="0" kern="1200" baseline="0" dirty="0" smtClean="0">
                          <a:solidFill>
                            <a:schemeClr val="dk1"/>
                          </a:solidFill>
                          <a:effectLst/>
                          <a:latin typeface="+mn-lt"/>
                          <a:ea typeface="+mn-ea"/>
                          <a:cs typeface="+mn-cs"/>
                        </a:rPr>
                        <a:t>CTI 1988: valore della natura per comprendere la cultura</a:t>
                      </a:r>
                    </a:p>
                    <a:p>
                      <a:r>
                        <a:rPr lang="it-IT" sz="1800" kern="1200" dirty="0" smtClean="0">
                          <a:solidFill>
                            <a:schemeClr val="dk1"/>
                          </a:solidFill>
                          <a:latin typeface="+mn-lt"/>
                          <a:ea typeface="+mn-ea"/>
                          <a:cs typeface="+mn-cs"/>
                        </a:rPr>
                        <a:t>Benedetto XVI, </a:t>
                      </a:r>
                      <a:r>
                        <a:rPr lang="it-IT" sz="1800" i="1" kern="1200" dirty="0" smtClean="0">
                          <a:solidFill>
                            <a:schemeClr val="dk1"/>
                          </a:solidFill>
                          <a:latin typeface="+mn-lt"/>
                          <a:ea typeface="+mn-ea"/>
                          <a:cs typeface="+mn-cs"/>
                        </a:rPr>
                        <a:t>Luce del Mondo. Il Papa, la Chiesa e i segni dei tempi. Una conversazione con Peter </a:t>
                      </a:r>
                      <a:r>
                        <a:rPr lang="it-IT" sz="1800" i="1" kern="1200" dirty="0" err="1" smtClean="0">
                          <a:solidFill>
                            <a:schemeClr val="dk1"/>
                          </a:solidFill>
                          <a:latin typeface="+mn-lt"/>
                          <a:ea typeface="+mn-ea"/>
                          <a:cs typeface="+mn-cs"/>
                        </a:rPr>
                        <a:t>Seewald</a:t>
                      </a:r>
                      <a:r>
                        <a:rPr lang="it-IT" sz="1800" i="0" kern="1200" dirty="0" smtClean="0">
                          <a:solidFill>
                            <a:schemeClr val="dk1"/>
                          </a:solidFill>
                          <a:latin typeface="+mn-lt"/>
                          <a:ea typeface="+mn-ea"/>
                          <a:cs typeface="+mn-cs"/>
                        </a:rPr>
                        <a:t>, </a:t>
                      </a:r>
                      <a:r>
                        <a:rPr lang="it-IT" sz="1800" kern="1200" dirty="0" smtClean="0">
                          <a:solidFill>
                            <a:schemeClr val="dk1"/>
                          </a:solidFill>
                          <a:latin typeface="+mn-lt"/>
                          <a:ea typeface="+mn-ea"/>
                          <a:cs typeface="+mn-cs"/>
                        </a:rPr>
                        <a:t>2010</a:t>
                      </a:r>
                      <a:endParaRPr lang="it-IT" dirty="0"/>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4045204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2. Temi </a:t>
            </a:r>
            <a:r>
              <a:rPr lang="it-IT" dirty="0" err="1"/>
              <a:t>missiologico</a:t>
            </a:r>
            <a:r>
              <a:rPr lang="it-IT" dirty="0"/>
              <a:t>-missionari</a:t>
            </a:r>
            <a:r>
              <a:rPr lang="en-US" dirty="0">
                <a:solidFill>
                  <a:schemeClr val="tx1"/>
                </a:solidFill>
                <a:latin typeface="+mj-ea"/>
                <a:cs typeface="+mj-ea"/>
              </a:rPr>
              <a:t/>
            </a:r>
            <a:br>
              <a:rPr lang="en-US" dirty="0">
                <a:solidFill>
                  <a:schemeClr val="tx1"/>
                </a:solidFill>
                <a:latin typeface="+mj-ea"/>
                <a:cs typeface="+mj-ea"/>
              </a:rPr>
            </a:br>
            <a:r>
              <a:rPr lang="it-IT" dirty="0"/>
              <a:t>2.4 le vie</a:t>
            </a:r>
            <a:endParaRPr lang="en-US" dirty="0"/>
          </a:p>
        </p:txBody>
      </p:sp>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18</a:t>
            </a:fld>
            <a:endParaRPr lang="it-IT"/>
          </a:p>
        </p:txBody>
      </p:sp>
      <p:graphicFrame>
        <p:nvGraphicFramePr>
          <p:cNvPr id="7" name="Tabella 8">
            <a:extLst>
              <a:ext uri="{FF2B5EF4-FFF2-40B4-BE49-F238E27FC236}">
                <a16:creationId xmlns:a16="http://schemas.microsoft.com/office/drawing/2014/main" id="{911767D5-9DD9-47FF-8BE2-A41EB1A8718E}"/>
              </a:ext>
            </a:extLst>
          </p:cNvPr>
          <p:cNvGraphicFramePr>
            <a:graphicFrameLocks noGrp="1"/>
          </p:cNvGraphicFramePr>
          <p:nvPr>
            <p:ph idx="1"/>
            <p:extLst>
              <p:ext uri="{D42A27DB-BD31-4B8C-83A1-F6EECF244321}">
                <p14:modId xmlns:p14="http://schemas.microsoft.com/office/powerpoint/2010/main" val="1236125842"/>
              </p:ext>
            </p:extLst>
          </p:nvPr>
        </p:nvGraphicFramePr>
        <p:xfrm>
          <a:off x="1774825" y="1628775"/>
          <a:ext cx="9785628" cy="4302760"/>
        </p:xfrm>
        <a:graphic>
          <a:graphicData uri="http://schemas.openxmlformats.org/drawingml/2006/table">
            <a:tbl>
              <a:tblPr firstRow="1" bandRow="1">
                <a:tableStyleId>{5C22544A-7EE6-4342-B048-85BDC9FD1C3A}</a:tableStyleId>
              </a:tblPr>
              <a:tblGrid>
                <a:gridCol w="9785628">
                  <a:extLst>
                    <a:ext uri="{9D8B030D-6E8A-4147-A177-3AD203B41FA5}">
                      <a16:colId xmlns:a16="http://schemas.microsoft.com/office/drawing/2014/main" val="1541234084"/>
                    </a:ext>
                  </a:extLst>
                </a:gridCol>
              </a:tblGrid>
              <a:tr h="370840">
                <a:tc>
                  <a:txBody>
                    <a:bodyPr/>
                    <a:lstStyle/>
                    <a:p>
                      <a:pPr>
                        <a:buNone/>
                      </a:pPr>
                      <a:r>
                        <a:rPr lang="it-IT" b="1" dirty="0">
                          <a:solidFill>
                            <a:schemeClr val="tx1"/>
                          </a:solidFill>
                        </a:rPr>
                        <a:t>Dinamismi spirituali</a:t>
                      </a:r>
                    </a:p>
                  </a:txBody>
                  <a:tcPr>
                    <a:solidFill>
                      <a:schemeClr val="bg1">
                        <a:lumMod val="95000"/>
                      </a:schemeClr>
                    </a:solidFill>
                  </a:tcPr>
                </a:tc>
                <a:extLst>
                  <a:ext uri="{0D108BD9-81ED-4DB2-BD59-A6C34878D82A}">
                    <a16:rowId xmlns:a16="http://schemas.microsoft.com/office/drawing/2014/main" val="1686660772"/>
                  </a:ext>
                </a:extLst>
              </a:tr>
              <a:tr h="370840">
                <a:tc>
                  <a:txBody>
                    <a:bodyPr/>
                    <a:lstStyle/>
                    <a:p>
                      <a:r>
                        <a:rPr lang="it-IT" sz="1800" dirty="0" smtClean="0">
                          <a:latin typeface="Calibri" panose="020F0502020204030204" pitchFamily="34" charset="0"/>
                          <a:cs typeface="Calibri" panose="020F0502020204030204" pitchFamily="34" charset="0"/>
                        </a:rPr>
                        <a:t>LG 16</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 Infine, quanto a quelli che non hanno ancora ricevuto il Vangelo, anch'essi in vari modi sono ordinati al popolo di Dio…coll'aiuto della grazia si sforzano di compiere con le opere la volontà di lui, conosciuta attraverso il dettame della coscienza</a:t>
                      </a:r>
                    </a:p>
                    <a:p>
                      <a:r>
                        <a:rPr lang="it-IT" sz="1800" dirty="0" smtClean="0">
                          <a:latin typeface="Calibri" panose="020F0502020204030204" pitchFamily="34" charset="0"/>
                          <a:cs typeface="Calibri" panose="020F0502020204030204" pitchFamily="34" charset="0"/>
                        </a:rPr>
                        <a:t>AG 4 l</a:t>
                      </a:r>
                      <a:r>
                        <a:rPr lang="it-IT" sz="1800" b="0" i="0" kern="1200" dirty="0" smtClean="0">
                          <a:solidFill>
                            <a:schemeClr val="dk1"/>
                          </a:solidFill>
                          <a:effectLst/>
                          <a:latin typeface="Calibri" panose="020F0502020204030204" pitchFamily="34" charset="0"/>
                          <a:ea typeface="+mn-ea"/>
                          <a:cs typeface="Calibri" panose="020F0502020204030204" pitchFamily="34" charset="0"/>
                        </a:rPr>
                        <a:t>o Spirito Santo operava nel mondo prima ancora che Cristo fosse glorificato</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GS 22 lo Spirito agisce «anche per tutti gli uomini di buona volontà, nel cui cuore lavora invisibilmente la grazia …perciò dobbiamo ritenere che lo Spirito Santo dia a tutti la possibilità di venire associati, nel modo che Dio conosce, al mistero pasquale</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NA 2  presso i vari popoli si trova una certa sensibilità a quella forza arcana che è presente al corso delle cose e agli avvenimenti della vita umana, ed anzi talvolta vi riconosce la Divinità suprema o il Padre. Questa sensibilità e questa conoscenza compenetrano la vita in un intimo senso religioso.</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Sinodo straordinario 1985 D.5</a:t>
                      </a:r>
                    </a:p>
                    <a:p>
                      <a:r>
                        <a:rPr lang="it-IT" sz="1800" kern="1200" dirty="0" smtClean="0">
                          <a:solidFill>
                            <a:schemeClr val="dk1"/>
                          </a:solidFill>
                          <a:latin typeface="+mn-lt"/>
                          <a:ea typeface="+mn-ea"/>
                          <a:cs typeface="+mn-cs"/>
                        </a:rPr>
                        <a:t>Giovanni Paolo II 1990, c. III Lo spirito protagonista della missione (ecclesiale)</a:t>
                      </a:r>
                      <a:endParaRPr lang="it-IT" sz="1800" b="0" i="0" kern="1200" dirty="0" smtClean="0">
                        <a:solidFill>
                          <a:schemeClr val="dk1"/>
                        </a:solidFill>
                        <a:effectLst/>
                        <a:latin typeface="Calibri" panose="020F0502020204030204" pitchFamily="34" charset="0"/>
                        <a:ea typeface="+mn-ea"/>
                        <a:cs typeface="Calibri" panose="020F0502020204030204" pitchFamily="34" charset="0"/>
                      </a:endParaRP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Dialogo e annuncio 1991: dialogo delle opere, della spiritualità, della teologia</a:t>
                      </a:r>
                    </a:p>
                    <a:p>
                      <a:r>
                        <a:rPr lang="it-IT" sz="1800" b="0" i="0" kern="1200" dirty="0" smtClean="0">
                          <a:solidFill>
                            <a:schemeClr val="dk1"/>
                          </a:solidFill>
                          <a:effectLst/>
                          <a:latin typeface="Calibri" panose="020F0502020204030204" pitchFamily="34" charset="0"/>
                          <a:ea typeface="+mn-ea"/>
                          <a:cs typeface="Calibri" panose="020F0502020204030204" pitchFamily="34" charset="0"/>
                        </a:rPr>
                        <a:t>Dominus</a:t>
                      </a:r>
                      <a:r>
                        <a:rPr lang="it-IT" sz="1800" b="0" i="0" kern="1200" baseline="0" dirty="0" smtClean="0">
                          <a:solidFill>
                            <a:schemeClr val="dk1"/>
                          </a:solidFill>
                          <a:effectLst/>
                          <a:latin typeface="Calibri" panose="020F0502020204030204" pitchFamily="34" charset="0"/>
                          <a:ea typeface="+mn-ea"/>
                          <a:cs typeface="Calibri" panose="020F0502020204030204" pitchFamily="34" charset="0"/>
                        </a:rPr>
                        <a:t> </a:t>
                      </a:r>
                      <a:r>
                        <a:rPr lang="it-IT" sz="1800" b="0" i="0" kern="1200" baseline="0" dirty="0" err="1" smtClean="0">
                          <a:solidFill>
                            <a:schemeClr val="dk1"/>
                          </a:solidFill>
                          <a:effectLst/>
                          <a:latin typeface="Calibri" panose="020F0502020204030204" pitchFamily="34" charset="0"/>
                          <a:ea typeface="+mn-ea"/>
                          <a:cs typeface="Calibri" panose="020F0502020204030204" pitchFamily="34" charset="0"/>
                        </a:rPr>
                        <a:t>Jesus</a:t>
                      </a:r>
                      <a:r>
                        <a:rPr lang="it-IT" sz="1800" b="0" i="0" kern="1200" baseline="0" dirty="0" smtClean="0">
                          <a:solidFill>
                            <a:schemeClr val="dk1"/>
                          </a:solidFill>
                          <a:effectLst/>
                          <a:latin typeface="Calibri" panose="020F0502020204030204" pitchFamily="34" charset="0"/>
                          <a:ea typeface="+mn-ea"/>
                          <a:cs typeface="Calibri" panose="020F0502020204030204" pitchFamily="34" charset="0"/>
                        </a:rPr>
                        <a:t> 2000</a:t>
                      </a:r>
                      <a:endParaRPr lang="it-IT" sz="2400" dirty="0">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val="651185084"/>
                  </a:ext>
                </a:extLst>
              </a:tr>
            </a:tbl>
          </a:graphicData>
        </a:graphic>
      </p:graphicFrame>
    </p:spTree>
    <p:extLst>
      <p:ext uri="{BB962C8B-B14F-4D97-AF65-F5344CB8AC3E}">
        <p14:creationId xmlns:p14="http://schemas.microsoft.com/office/powerpoint/2010/main" val="3337682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A83B6-80FD-41A1-8B7C-D2ECF60F51D7}"/>
              </a:ext>
            </a:extLst>
          </p:cNvPr>
          <p:cNvSpPr>
            <a:spLocks noGrp="1"/>
          </p:cNvSpPr>
          <p:nvPr>
            <p:ph type="title"/>
          </p:nvPr>
        </p:nvSpPr>
        <p:spPr/>
        <p:txBody>
          <a:bodyPr/>
          <a:lstStyle/>
          <a:p>
            <a:r>
              <a:rPr lang="it-IT" dirty="0"/>
              <a:t>2. Temi </a:t>
            </a:r>
            <a:r>
              <a:rPr lang="it-IT" dirty="0" err="1"/>
              <a:t>missiologico</a:t>
            </a:r>
            <a:r>
              <a:rPr lang="it-IT" dirty="0"/>
              <a:t>-missionari</a:t>
            </a:r>
            <a:r>
              <a:rPr lang="en-US" dirty="0">
                <a:solidFill>
                  <a:schemeClr val="tx1"/>
                </a:solidFill>
                <a:latin typeface="+mj-ea"/>
                <a:cs typeface="+mj-ea"/>
              </a:rPr>
              <a:t/>
            </a:r>
            <a:br>
              <a:rPr lang="en-US" dirty="0">
                <a:solidFill>
                  <a:schemeClr val="tx1"/>
                </a:solidFill>
                <a:latin typeface="+mj-ea"/>
                <a:cs typeface="+mj-ea"/>
              </a:rPr>
            </a:br>
            <a:r>
              <a:rPr lang="it-IT" dirty="0"/>
              <a:t>2.5 le azioni</a:t>
            </a:r>
            <a:endParaRPr lang="en-US" dirty="0"/>
          </a:p>
        </p:txBody>
      </p:sp>
      <p:graphicFrame>
        <p:nvGraphicFramePr>
          <p:cNvPr id="8" name="Tabella 8">
            <a:extLst>
              <a:ext uri="{FF2B5EF4-FFF2-40B4-BE49-F238E27FC236}">
                <a16:creationId xmlns:a16="http://schemas.microsoft.com/office/drawing/2014/main" id="{85968C95-F475-4B8E-8F79-D8D391A4597B}"/>
              </a:ext>
            </a:extLst>
          </p:cNvPr>
          <p:cNvGraphicFramePr>
            <a:graphicFrameLocks noGrp="1"/>
          </p:cNvGraphicFramePr>
          <p:nvPr>
            <p:ph idx="1"/>
            <p:extLst>
              <p:ext uri="{D42A27DB-BD31-4B8C-83A1-F6EECF244321}">
                <p14:modId xmlns:p14="http://schemas.microsoft.com/office/powerpoint/2010/main" val="4077856160"/>
              </p:ext>
            </p:extLst>
          </p:nvPr>
        </p:nvGraphicFramePr>
        <p:xfrm>
          <a:off x="1774825" y="1628775"/>
          <a:ext cx="9750234" cy="4005072"/>
        </p:xfrm>
        <a:graphic>
          <a:graphicData uri="http://schemas.openxmlformats.org/drawingml/2006/table">
            <a:tbl>
              <a:tblPr firstRow="1" bandRow="1">
                <a:tableStyleId>{5C22544A-7EE6-4342-B048-85BDC9FD1C3A}</a:tableStyleId>
              </a:tblPr>
              <a:tblGrid>
                <a:gridCol w="4875117">
                  <a:extLst>
                    <a:ext uri="{9D8B030D-6E8A-4147-A177-3AD203B41FA5}">
                      <a16:colId xmlns:a16="http://schemas.microsoft.com/office/drawing/2014/main" val="3356247841"/>
                    </a:ext>
                  </a:extLst>
                </a:gridCol>
                <a:gridCol w="4875117">
                  <a:extLst>
                    <a:ext uri="{9D8B030D-6E8A-4147-A177-3AD203B41FA5}">
                      <a16:colId xmlns:a16="http://schemas.microsoft.com/office/drawing/2014/main" val="1245917032"/>
                    </a:ext>
                  </a:extLst>
                </a:gridCol>
              </a:tblGrid>
              <a:tr h="370840">
                <a:tc>
                  <a:txBody>
                    <a:bodyPr/>
                    <a:lstStyle/>
                    <a:p>
                      <a:pPr>
                        <a:buNone/>
                      </a:pPr>
                      <a:r>
                        <a:rPr lang="it-IT" sz="2200" dirty="0">
                          <a:solidFill>
                            <a:schemeClr val="tx1"/>
                          </a:solidFill>
                        </a:rPr>
                        <a:t>Ad </a:t>
                      </a:r>
                      <a:r>
                        <a:rPr lang="it-IT" sz="2200" dirty="0" err="1" smtClean="0">
                          <a:solidFill>
                            <a:schemeClr val="tx1"/>
                          </a:solidFill>
                        </a:rPr>
                        <a:t>gentes</a:t>
                      </a:r>
                      <a:r>
                        <a:rPr lang="it-IT" sz="2200" dirty="0" smtClean="0">
                          <a:solidFill>
                            <a:schemeClr val="tx1"/>
                          </a:solidFill>
                        </a:rPr>
                        <a:t> c. II</a:t>
                      </a:r>
                      <a:endParaRPr lang="it-IT" sz="2200" dirty="0">
                        <a:solidFill>
                          <a:schemeClr val="tx1"/>
                        </a:solidFill>
                      </a:endParaRPr>
                    </a:p>
                  </a:txBody>
                  <a:tcPr>
                    <a:solidFill>
                      <a:schemeClr val="bg1">
                        <a:lumMod val="95000"/>
                      </a:schemeClr>
                    </a:solidFill>
                  </a:tcPr>
                </a:tc>
                <a:tc>
                  <a:txBody>
                    <a:bodyPr/>
                    <a:lstStyle/>
                    <a:p>
                      <a:pPr>
                        <a:buNone/>
                      </a:pPr>
                      <a:r>
                        <a:rPr lang="it-IT" sz="2200" dirty="0" err="1">
                          <a:solidFill>
                            <a:schemeClr val="tx1"/>
                          </a:solidFill>
                        </a:rPr>
                        <a:t>Redemptoris</a:t>
                      </a:r>
                      <a:r>
                        <a:rPr lang="it-IT" sz="2200" dirty="0">
                          <a:solidFill>
                            <a:schemeClr val="tx1"/>
                          </a:solidFill>
                        </a:rPr>
                        <a:t> </a:t>
                      </a:r>
                      <a:r>
                        <a:rPr lang="it-IT" sz="2200" dirty="0" err="1" smtClean="0">
                          <a:solidFill>
                            <a:schemeClr val="tx1"/>
                          </a:solidFill>
                        </a:rPr>
                        <a:t>missio</a:t>
                      </a:r>
                      <a:r>
                        <a:rPr lang="it-IT" sz="2200" dirty="0" smtClean="0">
                          <a:solidFill>
                            <a:schemeClr val="tx1"/>
                          </a:solidFill>
                        </a:rPr>
                        <a:t> c V</a:t>
                      </a:r>
                      <a:endParaRPr lang="it-IT" sz="2200" dirty="0">
                        <a:solidFill>
                          <a:schemeClr val="tx1"/>
                        </a:solidFill>
                      </a:endParaRPr>
                    </a:p>
                  </a:txBody>
                  <a:tcPr>
                    <a:solidFill>
                      <a:schemeClr val="bg1">
                        <a:lumMod val="95000"/>
                      </a:schemeClr>
                    </a:solidFill>
                  </a:tcPr>
                </a:tc>
                <a:extLst>
                  <a:ext uri="{0D108BD9-81ED-4DB2-BD59-A6C34878D82A}">
                    <a16:rowId xmlns:a16="http://schemas.microsoft.com/office/drawing/2014/main" val="3893721642"/>
                  </a:ext>
                </a:extLst>
              </a:tr>
              <a:tr h="370840">
                <a:tc>
                  <a:txBody>
                    <a:bodyPr/>
                    <a:lstStyle/>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11 - la testimonianza cristiana</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12 - presenza della carità</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13 - la predicazione del vangelo</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14 - il catecumenato</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15 - la formazione della comunità cristiana</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16 - (la formazione del) clero indigeno</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17 - (la formazione dei) catechisti</a:t>
                      </a:r>
                    </a:p>
                    <a:p>
                      <a:pPr marL="640080" marR="0" lvl="1" indent="-228600" algn="l" defTabSz="914400" rtl="0" eaLnBrk="1" fontAlgn="auto" latinLnBrk="0" hangingPunct="1">
                        <a:lnSpc>
                          <a:spcPct val="80000"/>
                        </a:lnSpc>
                        <a:spcBef>
                          <a:spcPct val="20000"/>
                        </a:spcBef>
                        <a:spcAft>
                          <a:spcPts val="0"/>
                        </a:spcAft>
                        <a:buClr>
                          <a:srgbClr val="9CBEBD"/>
                        </a:buClr>
                        <a:buSzTx/>
                        <a:buFont typeface="Arial" pitchFamily="34" charset="0"/>
                        <a:buChar char="•"/>
                        <a:tabLst/>
                        <a:defRPr/>
                      </a:pPr>
                      <a:r>
                        <a:rPr kumimoji="0" lang="it-IT" sz="2200" b="0" i="0" u="none" strike="noStrike" kern="1200" cap="none" spc="0" normalizeH="0" baseline="0" noProof="0" dirty="0" smtClean="0">
                          <a:ln>
                            <a:noFill/>
                          </a:ln>
                          <a:solidFill>
                            <a:srgbClr val="2F2B20"/>
                          </a:solidFill>
                          <a:effectLst/>
                          <a:uLnTx/>
                          <a:uFillTx/>
                          <a:latin typeface="Calibri"/>
                          <a:ea typeface="+mn-ea"/>
                          <a:cs typeface="+mn-cs"/>
                        </a:rPr>
                        <a:t>18 - promozione della vita religiosa</a:t>
                      </a:r>
                    </a:p>
                    <a:p>
                      <a:pPr>
                        <a:buNone/>
                      </a:pPr>
                      <a:endParaRPr lang="it-IT" sz="2200" b="0" i="0" u="none" strike="noStrike" noProof="0" dirty="0">
                        <a:solidFill>
                          <a:srgbClr val="000000"/>
                        </a:solidFill>
                        <a:latin typeface="Arial"/>
                      </a:endParaRPr>
                    </a:p>
                  </a:txBody>
                  <a:tcPr>
                    <a:solidFill>
                      <a:schemeClr val="bg1">
                        <a:lumMod val="95000"/>
                      </a:schemeClr>
                    </a:solidFill>
                  </a:tcPr>
                </a:tc>
                <a:tc>
                  <a:txBody>
                    <a:bodyPr/>
                    <a:lstStyle/>
                    <a:p>
                      <a:pPr lvl="1">
                        <a:lnSpc>
                          <a:spcPct val="80000"/>
                        </a:lnSpc>
                      </a:pPr>
                      <a:r>
                        <a:rPr lang="it-IT" sz="2200" dirty="0" smtClean="0">
                          <a:latin typeface="Calibri" panose="020F0502020204030204" pitchFamily="34" charset="0"/>
                          <a:cs typeface="Calibri" panose="020F0502020204030204" pitchFamily="34" charset="0"/>
                        </a:rPr>
                        <a:t>42 - la testimonianza</a:t>
                      </a:r>
                    </a:p>
                    <a:p>
                      <a:pPr lvl="1">
                        <a:lnSpc>
                          <a:spcPct val="80000"/>
                        </a:lnSpc>
                      </a:pPr>
                      <a:r>
                        <a:rPr lang="it-IT" sz="2200" dirty="0" smtClean="0">
                          <a:latin typeface="Calibri" panose="020F0502020204030204" pitchFamily="34" charset="0"/>
                          <a:cs typeface="Calibri" panose="020F0502020204030204" pitchFamily="34" charset="0"/>
                        </a:rPr>
                        <a:t>44 - il primo annuncio</a:t>
                      </a:r>
                    </a:p>
                    <a:p>
                      <a:pPr lvl="1">
                        <a:lnSpc>
                          <a:spcPct val="80000"/>
                        </a:lnSpc>
                      </a:pPr>
                      <a:r>
                        <a:rPr lang="it-IT" sz="2200" dirty="0" smtClean="0">
                          <a:latin typeface="Calibri" panose="020F0502020204030204" pitchFamily="34" charset="0"/>
                          <a:cs typeface="Calibri" panose="020F0502020204030204" pitchFamily="34" charset="0"/>
                        </a:rPr>
                        <a:t>46 - conversione e battesimo</a:t>
                      </a:r>
                    </a:p>
                    <a:p>
                      <a:pPr lvl="1">
                        <a:lnSpc>
                          <a:spcPct val="80000"/>
                        </a:lnSpc>
                      </a:pPr>
                      <a:r>
                        <a:rPr lang="it-IT" sz="2200" dirty="0" smtClean="0">
                          <a:latin typeface="Calibri" panose="020F0502020204030204" pitchFamily="34" charset="0"/>
                          <a:cs typeface="Calibri" panose="020F0502020204030204" pitchFamily="34" charset="0"/>
                        </a:rPr>
                        <a:t>48 - formazione di chiese locali ecumenismo, </a:t>
                      </a:r>
                      <a:r>
                        <a:rPr lang="it-IT" sz="2200" dirty="0" err="1" smtClean="0">
                          <a:latin typeface="Calibri" panose="020F0502020204030204" pitchFamily="34" charset="0"/>
                          <a:cs typeface="Calibri" panose="020F0502020204030204" pitchFamily="34" charset="0"/>
                        </a:rPr>
                        <a:t>ceb</a:t>
                      </a:r>
                      <a:r>
                        <a:rPr lang="it-IT" sz="2200" dirty="0" smtClean="0">
                          <a:latin typeface="Calibri" panose="020F0502020204030204" pitchFamily="34" charset="0"/>
                          <a:cs typeface="Calibri" panose="020F0502020204030204" pitchFamily="34" charset="0"/>
                        </a:rPr>
                        <a:t>, inculturazione</a:t>
                      </a:r>
                    </a:p>
                    <a:p>
                      <a:pPr lvl="1">
                        <a:lnSpc>
                          <a:spcPct val="80000"/>
                        </a:lnSpc>
                      </a:pPr>
                      <a:r>
                        <a:rPr lang="it-IT" sz="2200" dirty="0" smtClean="0">
                          <a:latin typeface="Calibri" panose="020F0502020204030204" pitchFamily="34" charset="0"/>
                          <a:cs typeface="Calibri" panose="020F0502020204030204" pitchFamily="34" charset="0"/>
                        </a:rPr>
                        <a:t>55 - dialogo interreligioso</a:t>
                      </a:r>
                    </a:p>
                    <a:p>
                      <a:pPr lvl="1">
                        <a:lnSpc>
                          <a:spcPct val="80000"/>
                        </a:lnSpc>
                      </a:pPr>
                      <a:r>
                        <a:rPr lang="it-IT" sz="2200" dirty="0" smtClean="0">
                          <a:latin typeface="Calibri" panose="020F0502020204030204" pitchFamily="34" charset="0"/>
                          <a:cs typeface="Calibri" panose="020F0502020204030204" pitchFamily="34" charset="0"/>
                        </a:rPr>
                        <a:t>58 - promozione umana e dello sviluppo</a:t>
                      </a:r>
                    </a:p>
                    <a:p>
                      <a:pPr lvl="1">
                        <a:lnSpc>
                          <a:spcPct val="80000"/>
                        </a:lnSpc>
                      </a:pPr>
                      <a:r>
                        <a:rPr lang="it-IT" sz="2200" dirty="0" smtClean="0">
                          <a:latin typeface="Calibri" panose="020F0502020204030204" pitchFamily="34" charset="0"/>
                          <a:cs typeface="Calibri" panose="020F0502020204030204" pitchFamily="34" charset="0"/>
                        </a:rPr>
                        <a:t>60 - la carità</a:t>
                      </a:r>
                    </a:p>
                    <a:p>
                      <a:pPr>
                        <a:buNone/>
                      </a:pPr>
                      <a:endParaRPr lang="it-IT" sz="2200" b="0" i="0" u="none" strike="noStrike" noProof="0" dirty="0">
                        <a:solidFill>
                          <a:srgbClr val="000000"/>
                        </a:solidFill>
                        <a:latin typeface="Arial"/>
                      </a:endParaRPr>
                    </a:p>
                  </a:txBody>
                  <a:tcPr>
                    <a:solidFill>
                      <a:schemeClr val="bg1">
                        <a:lumMod val="95000"/>
                      </a:schemeClr>
                    </a:solidFill>
                  </a:tcPr>
                </a:tc>
                <a:extLst>
                  <a:ext uri="{0D108BD9-81ED-4DB2-BD59-A6C34878D82A}">
                    <a16:rowId xmlns:a16="http://schemas.microsoft.com/office/drawing/2014/main" val="2951973440"/>
                  </a:ext>
                </a:extLst>
              </a:tr>
            </a:tbl>
          </a:graphicData>
        </a:graphic>
      </p:graphicFrame>
      <p:sp>
        <p:nvSpPr>
          <p:cNvPr id="4" name="Segnaposto data 3">
            <a:extLst>
              <a:ext uri="{FF2B5EF4-FFF2-40B4-BE49-F238E27FC236}">
                <a16:creationId xmlns:a16="http://schemas.microsoft.com/office/drawing/2014/main" id="{DD7A4285-D76C-49B4-B52F-823EC04CD355}"/>
              </a:ext>
            </a:extLst>
          </p:cNvPr>
          <p:cNvSpPr>
            <a:spLocks noGrp="1"/>
          </p:cNvSpPr>
          <p:nvPr>
            <p:ph type="dt" sz="half" idx="10"/>
          </p:nvPr>
        </p:nvSpPr>
        <p:spPr/>
        <p:txBody>
          <a:bodyPr/>
          <a:lstStyle/>
          <a:p>
            <a:pPr>
              <a:defRPr/>
            </a:pPr>
            <a:r>
              <a:rPr lang="it-IT" dirty="0"/>
              <a:t>www.lucianomeddi.eu</a:t>
            </a:r>
          </a:p>
        </p:txBody>
      </p:sp>
      <p:sp>
        <p:nvSpPr>
          <p:cNvPr id="5" name="Segnaposto numero diapositiva 4">
            <a:extLst>
              <a:ext uri="{FF2B5EF4-FFF2-40B4-BE49-F238E27FC236}">
                <a16:creationId xmlns:a16="http://schemas.microsoft.com/office/drawing/2014/main" id="{BC835716-20EC-48CD-A0A9-735D560BDCA3}"/>
              </a:ext>
            </a:extLst>
          </p:cNvPr>
          <p:cNvSpPr>
            <a:spLocks noGrp="1"/>
          </p:cNvSpPr>
          <p:nvPr>
            <p:ph type="sldNum" sz="quarter" idx="11"/>
          </p:nvPr>
        </p:nvSpPr>
        <p:spPr/>
        <p:txBody>
          <a:bodyPr/>
          <a:lstStyle/>
          <a:p>
            <a:pPr>
              <a:defRPr/>
            </a:pPr>
            <a:fld id="{25BC34F4-02C1-410C-953D-B77F6D94B61F}" type="slidenum">
              <a:rPr lang="it-IT"/>
              <a:pPr>
                <a:defRPr/>
              </a:pPr>
              <a:t>19</a:t>
            </a:fld>
            <a:endParaRPr lang="it-IT"/>
          </a:p>
        </p:txBody>
      </p:sp>
    </p:spTree>
    <p:extLst>
      <p:ext uri="{BB962C8B-B14F-4D97-AF65-F5344CB8AC3E}">
        <p14:creationId xmlns:p14="http://schemas.microsoft.com/office/powerpoint/2010/main" val="1809561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Itinerario </a:t>
            </a:r>
            <a:endParaRPr lang="it-IT" dirty="0"/>
          </a:p>
        </p:txBody>
      </p:sp>
      <p:sp>
        <p:nvSpPr>
          <p:cNvPr id="3" name="Segnaposto contenuto 2"/>
          <p:cNvSpPr>
            <a:spLocks noGrp="1"/>
          </p:cNvSpPr>
          <p:nvPr>
            <p:ph idx="1"/>
          </p:nvPr>
        </p:nvSpPr>
        <p:spPr/>
        <p:txBody>
          <a:bodyPr/>
          <a:lstStyle/>
          <a:p>
            <a:pPr marL="457200" indent="-457200">
              <a:buFont typeface="+mj-lt"/>
              <a:buAutoNum type="arabicPeriod"/>
            </a:pPr>
            <a:r>
              <a:rPr lang="it-IT" sz="2400" dirty="0" smtClean="0"/>
              <a:t>Scelte e riferimenti</a:t>
            </a:r>
            <a:endParaRPr lang="it-IT" sz="2400" dirty="0"/>
          </a:p>
          <a:p>
            <a:pPr marL="457200" indent="-457200">
              <a:buFont typeface="+mj-lt"/>
              <a:buAutoNum type="arabicPeriod"/>
            </a:pPr>
            <a:r>
              <a:rPr lang="it-IT" sz="2400" dirty="0" err="1"/>
              <a:t>Receptio</a:t>
            </a:r>
            <a:r>
              <a:rPr lang="it-IT" sz="2400" dirty="0"/>
              <a:t>: evoluzione e/o involuzione?</a:t>
            </a:r>
          </a:p>
          <a:p>
            <a:pPr marL="857250" lvl="1" indent="-457200">
              <a:buFont typeface="+mj-lt"/>
              <a:buAutoNum type="arabicPeriod"/>
            </a:pPr>
            <a:r>
              <a:rPr lang="it-IT" sz="2000" dirty="0"/>
              <a:t>Lettura per modelli dei luoghi missionari </a:t>
            </a:r>
          </a:p>
          <a:p>
            <a:pPr marL="457200" indent="-457200">
              <a:buFont typeface="+mj-lt"/>
              <a:buAutoNum type="arabicPeriod"/>
            </a:pPr>
            <a:r>
              <a:rPr lang="it-IT" sz="2400" dirty="0"/>
              <a:t>Temi missiologico-missionari</a:t>
            </a:r>
          </a:p>
          <a:p>
            <a:pPr marL="857250" lvl="1" indent="-457200">
              <a:buFont typeface="+mj-lt"/>
              <a:buAutoNum type="arabicPeriod"/>
            </a:pPr>
            <a:r>
              <a:rPr lang="it-IT" sz="2000" dirty="0"/>
              <a:t>Il soggetto</a:t>
            </a:r>
          </a:p>
          <a:p>
            <a:pPr marL="857250" lvl="1" indent="-457200">
              <a:buFont typeface="+mj-lt"/>
              <a:buAutoNum type="arabicPeriod"/>
            </a:pPr>
            <a:r>
              <a:rPr lang="it-IT" sz="2000" dirty="0"/>
              <a:t>I mandati</a:t>
            </a:r>
          </a:p>
          <a:p>
            <a:pPr marL="857250" lvl="1" indent="-457200">
              <a:buFont typeface="+mj-lt"/>
              <a:buAutoNum type="arabicPeriod"/>
            </a:pPr>
            <a:r>
              <a:rPr lang="it-IT" sz="2000" dirty="0"/>
              <a:t>I contesti</a:t>
            </a:r>
          </a:p>
          <a:p>
            <a:pPr marL="857250" lvl="1" indent="-457200">
              <a:buFont typeface="+mj-lt"/>
              <a:buAutoNum type="arabicPeriod"/>
            </a:pPr>
            <a:r>
              <a:rPr lang="it-IT" sz="2000" dirty="0"/>
              <a:t>Le vie</a:t>
            </a:r>
          </a:p>
          <a:p>
            <a:pPr marL="857250" lvl="1" indent="-457200">
              <a:buFont typeface="+mj-lt"/>
              <a:buAutoNum type="arabicPeriod"/>
            </a:pPr>
            <a:r>
              <a:rPr lang="it-IT" sz="2000" dirty="0"/>
              <a:t>Le azioni</a:t>
            </a:r>
          </a:p>
          <a:p>
            <a:pPr marL="457200" indent="-457200">
              <a:buFont typeface="+mj-lt"/>
              <a:buAutoNum type="arabicPeriod"/>
            </a:pPr>
            <a:r>
              <a:rPr lang="it-IT" sz="2400" dirty="0"/>
              <a:t>Scenari per i CMD</a:t>
            </a:r>
          </a:p>
          <a:p>
            <a:endParaRPr lang="it-IT" sz="2400"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a:t>
            </a:fld>
            <a:endParaRPr lang="it-IT"/>
          </a:p>
        </p:txBody>
      </p:sp>
    </p:spTree>
    <p:extLst>
      <p:ext uri="{BB962C8B-B14F-4D97-AF65-F5344CB8AC3E}">
        <p14:creationId xmlns:p14="http://schemas.microsoft.com/office/powerpoint/2010/main" val="193022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Temi missiologico-missionari</a:t>
            </a:r>
            <a:r>
              <a:rPr lang="en-US" dirty="0">
                <a:solidFill>
                  <a:schemeClr val="tx1"/>
                </a:solidFill>
                <a:latin typeface="+mj-ea"/>
                <a:cs typeface="+mj-ea"/>
              </a:rPr>
              <a:t/>
            </a:r>
            <a:br>
              <a:rPr lang="en-US" dirty="0">
                <a:solidFill>
                  <a:schemeClr val="tx1"/>
                </a:solidFill>
                <a:latin typeface="+mj-ea"/>
                <a:cs typeface="+mj-ea"/>
              </a:rPr>
            </a:br>
            <a:r>
              <a:rPr lang="it-IT" dirty="0" smtClean="0"/>
              <a:t>in sintesi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20</a:t>
            </a:fld>
            <a:endParaRPr lang="it-IT"/>
          </a:p>
        </p:txBody>
      </p:sp>
      <p:sp>
        <p:nvSpPr>
          <p:cNvPr id="6" name="Segnaposto contenuto 1"/>
          <p:cNvSpPr>
            <a:spLocks noGrp="1"/>
          </p:cNvSpPr>
          <p:nvPr>
            <p:ph idx="1"/>
          </p:nvPr>
        </p:nvSpPr>
        <p:spPr/>
        <p:txBody>
          <a:bodyPr>
            <a:normAutofit/>
          </a:bodyPr>
          <a:lstStyle/>
          <a:p>
            <a:r>
              <a:rPr lang="it-IT" dirty="0" smtClean="0"/>
              <a:t>Problemi </a:t>
            </a:r>
            <a:r>
              <a:rPr lang="it-IT" dirty="0" err="1" smtClean="0"/>
              <a:t>missiologici</a:t>
            </a:r>
            <a:endParaRPr lang="it-IT" dirty="0" smtClean="0"/>
          </a:p>
          <a:p>
            <a:pPr lvl="1"/>
            <a:r>
              <a:rPr lang="it-IT" dirty="0" smtClean="0"/>
              <a:t>La natura e il soggetto della missione e il ruolo della chiesa</a:t>
            </a:r>
          </a:p>
          <a:p>
            <a:pPr lvl="1"/>
            <a:r>
              <a:rPr lang="it-IT" dirty="0" smtClean="0"/>
              <a:t>Singolarità di Cristo, unicità salvifica e pluralismo religioso</a:t>
            </a:r>
          </a:p>
          <a:p>
            <a:pPr lvl="1"/>
            <a:r>
              <a:rPr lang="it-IT" dirty="0" smtClean="0"/>
              <a:t>La chiesa locale soggetto dell’animazione missionaria e i contesti  come luogo teologico</a:t>
            </a:r>
          </a:p>
          <a:p>
            <a:pPr lvl="1"/>
            <a:r>
              <a:rPr lang="it-IT" dirty="0" smtClean="0"/>
              <a:t>La ministerialità: la </a:t>
            </a:r>
            <a:r>
              <a:rPr lang="it-IT" dirty="0" err="1" smtClean="0"/>
              <a:t>carismaticità</a:t>
            </a:r>
            <a:r>
              <a:rPr lang="it-IT" dirty="0" smtClean="0"/>
              <a:t> e la pluralità delle forme</a:t>
            </a:r>
            <a:endParaRPr lang="it-IT" dirty="0"/>
          </a:p>
          <a:p>
            <a:endParaRPr lang="it-IT" dirty="0"/>
          </a:p>
        </p:txBody>
      </p:sp>
    </p:spTree>
    <p:extLst>
      <p:ext uri="{BB962C8B-B14F-4D97-AF65-F5344CB8AC3E}">
        <p14:creationId xmlns:p14="http://schemas.microsoft.com/office/powerpoint/2010/main" val="2919205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Temi missiologico-missionari</a:t>
            </a:r>
            <a:r>
              <a:rPr lang="en-US" dirty="0">
                <a:solidFill>
                  <a:schemeClr val="tx1"/>
                </a:solidFill>
                <a:latin typeface="+mj-ea"/>
                <a:cs typeface="+mj-ea"/>
              </a:rPr>
              <a:t/>
            </a:r>
            <a:br>
              <a:rPr lang="en-US" dirty="0">
                <a:solidFill>
                  <a:schemeClr val="tx1"/>
                </a:solidFill>
                <a:latin typeface="+mj-ea"/>
                <a:cs typeface="+mj-ea"/>
              </a:rPr>
            </a:br>
            <a:r>
              <a:rPr lang="it-IT" dirty="0" smtClean="0"/>
              <a:t>in sintesi</a:t>
            </a:r>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21</a:t>
            </a:fld>
            <a:endParaRPr lang="it-IT"/>
          </a:p>
        </p:txBody>
      </p:sp>
      <p:sp>
        <p:nvSpPr>
          <p:cNvPr id="6" name="Segnaposto contenuto 1"/>
          <p:cNvSpPr>
            <a:spLocks noGrp="1"/>
          </p:cNvSpPr>
          <p:nvPr>
            <p:ph idx="1"/>
          </p:nvPr>
        </p:nvSpPr>
        <p:spPr/>
        <p:txBody>
          <a:bodyPr>
            <a:normAutofit lnSpcReduction="10000"/>
          </a:bodyPr>
          <a:lstStyle/>
          <a:p>
            <a:r>
              <a:rPr lang="it-IT" dirty="0" smtClean="0"/>
              <a:t>Il cuore della riflessione è la ricomprensione del Mistero pasquale cioè del kerygma</a:t>
            </a:r>
          </a:p>
          <a:p>
            <a:pPr lvl="1"/>
            <a:r>
              <a:rPr lang="it-IT" dirty="0" smtClean="0"/>
              <a:t>Dalla prospettiva </a:t>
            </a:r>
            <a:r>
              <a:rPr lang="it-IT" dirty="0" err="1" smtClean="0"/>
              <a:t>amartiologica</a:t>
            </a:r>
            <a:r>
              <a:rPr lang="it-IT" dirty="0" smtClean="0"/>
              <a:t> e giuridica di Trento</a:t>
            </a:r>
          </a:p>
          <a:p>
            <a:pPr lvl="1"/>
            <a:r>
              <a:rPr lang="it-IT" dirty="0" smtClean="0"/>
              <a:t>Alla prospettiva del Vaticano II centrata</a:t>
            </a:r>
          </a:p>
          <a:p>
            <a:pPr lvl="2"/>
            <a:r>
              <a:rPr lang="it-IT" dirty="0" smtClean="0"/>
              <a:t>Sulla relazione redenzione e comunione</a:t>
            </a:r>
          </a:p>
          <a:p>
            <a:pPr lvl="2"/>
            <a:r>
              <a:rPr lang="it-IT" dirty="0" smtClean="0"/>
              <a:t>Realtà ecclesiale (sacramentale) e azione misterica dello Spirito</a:t>
            </a:r>
          </a:p>
          <a:p>
            <a:pPr lvl="1"/>
            <a:r>
              <a:rPr lang="it-IT" dirty="0" smtClean="0"/>
              <a:t>Alla necessità di ripensare il MP come compimento e condizione (</a:t>
            </a:r>
            <a:r>
              <a:rPr lang="it-IT" dirty="0" err="1" smtClean="0"/>
              <a:t>cf</a:t>
            </a:r>
            <a:r>
              <a:rPr lang="it-IT" dirty="0" smtClean="0"/>
              <a:t>. SC 10 </a:t>
            </a:r>
            <a:r>
              <a:rPr lang="it-IT" i="1" dirty="0" err="1" smtClean="0"/>
              <a:t>culmen</a:t>
            </a:r>
            <a:r>
              <a:rPr lang="it-IT" i="1" dirty="0" smtClean="0"/>
              <a:t> et </a:t>
            </a:r>
            <a:r>
              <a:rPr lang="it-IT" i="1" dirty="0" err="1" smtClean="0"/>
              <a:t>fons</a:t>
            </a:r>
            <a:r>
              <a:rPr lang="it-IT" dirty="0" smtClean="0"/>
              <a:t>) della pratica messianica</a:t>
            </a:r>
          </a:p>
          <a:p>
            <a:pPr marL="457200" lvl="1" indent="0">
              <a:buNone/>
            </a:pPr>
            <a:endParaRPr lang="it-IT" dirty="0"/>
          </a:p>
          <a:p>
            <a:endParaRPr lang="it-IT" dirty="0"/>
          </a:p>
        </p:txBody>
      </p:sp>
    </p:spTree>
    <p:extLst>
      <p:ext uri="{BB962C8B-B14F-4D97-AF65-F5344CB8AC3E}">
        <p14:creationId xmlns:p14="http://schemas.microsoft.com/office/powerpoint/2010/main" val="2433398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4. Scenari per i </a:t>
            </a:r>
            <a:r>
              <a:rPr lang="it-IT" dirty="0" err="1" smtClean="0"/>
              <a:t>cmd</a:t>
            </a:r>
            <a:r>
              <a:rPr lang="it-IT" dirty="0"/>
              <a:t/>
            </a:r>
            <a:br>
              <a:rPr lang="it-IT" dirty="0"/>
            </a:br>
            <a:endParaRPr lang="it-IT" dirty="0"/>
          </a:p>
        </p:txBody>
      </p:sp>
      <p:sp>
        <p:nvSpPr>
          <p:cNvPr id="7" name="Segnaposto testo 6"/>
          <p:cNvSpPr>
            <a:spLocks noGrp="1"/>
          </p:cNvSpPr>
          <p:nvPr>
            <p:ph type="body" idx="1"/>
          </p:nvPr>
        </p:nvSpPr>
        <p:spPr/>
        <p:txBody>
          <a:bodyPr/>
          <a:lstStyle/>
          <a:p>
            <a:endParaRPr lang="it-IT"/>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22</a:t>
            </a:fld>
            <a:endParaRPr lang="it-IT"/>
          </a:p>
        </p:txBody>
      </p:sp>
    </p:spTree>
    <p:extLst>
      <p:ext uri="{BB962C8B-B14F-4D97-AF65-F5344CB8AC3E}">
        <p14:creationId xmlns:p14="http://schemas.microsoft.com/office/powerpoint/2010/main" val="3795833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p:cNvSpPr>
            <a:spLocks noGrp="1"/>
          </p:cNvSpPr>
          <p:nvPr>
            <p:ph sz="half" idx="2"/>
          </p:nvPr>
        </p:nvSpPr>
        <p:spPr/>
        <p:txBody>
          <a:bodyPr/>
          <a:lstStyle/>
          <a:p>
            <a:pPr marL="0" indent="0">
              <a:buNone/>
            </a:pPr>
            <a:r>
              <a:rPr lang="it-IT" sz="2400" dirty="0"/>
              <a:t>“</a:t>
            </a:r>
            <a:r>
              <a:rPr lang="it-IT" sz="2400" b="1" dirty="0"/>
              <a:t>Sognate anche voi questa Chiesa”.</a:t>
            </a:r>
            <a:r>
              <a:rPr lang="it-IT" sz="2400" dirty="0"/>
              <a:t/>
            </a:r>
            <a:br>
              <a:rPr lang="it-IT" sz="2400" dirty="0"/>
            </a:br>
            <a:r>
              <a:rPr lang="it-IT" sz="2400" dirty="0"/>
              <a:t>Per una progettualità missionaria alla luce dell’</a:t>
            </a:r>
            <a:r>
              <a:rPr lang="it-IT" sz="2400" dirty="0" err="1"/>
              <a:t>Evangelii</a:t>
            </a:r>
            <a:r>
              <a:rPr lang="it-IT" sz="2400" dirty="0"/>
              <a:t> </a:t>
            </a:r>
            <a:r>
              <a:rPr lang="it-IT" sz="2400" dirty="0" err="1"/>
              <a:t>Gaudium</a:t>
            </a:r>
            <a:r>
              <a:rPr lang="it-IT" sz="2400" dirty="0"/>
              <a:t>. Laboratori di approfondimento</a:t>
            </a:r>
            <a:br>
              <a:rPr lang="it-IT" sz="2400" dirty="0"/>
            </a:br>
            <a:r>
              <a:rPr lang="it-IT" sz="2400" b="1" dirty="0"/>
              <a:t>9° Convegno nazionale dei direttori e delle equipe dei CMD. Sacrofano di Roma 8-10 giugno </a:t>
            </a:r>
            <a:r>
              <a:rPr lang="it-IT" sz="2400" b="1" dirty="0" smtClean="0"/>
              <a:t>2017</a:t>
            </a:r>
          </a:p>
          <a:p>
            <a:pPr marL="0" indent="0">
              <a:buNone/>
            </a:pPr>
            <a:endParaRPr lang="it-IT" sz="2400" b="1" dirty="0"/>
          </a:p>
          <a:p>
            <a:pPr marL="0" indent="0">
              <a:buNone/>
            </a:pPr>
            <a:r>
              <a:rPr lang="it-IT" sz="1600" dirty="0" err="1" smtClean="0"/>
              <a:t>Cf</a:t>
            </a:r>
            <a:r>
              <a:rPr lang="it-IT" sz="1600" dirty="0"/>
              <a:t>. http://www.lucianomeddi.eu/index.php/sognate-anche-voi-questa-chiesa/</a:t>
            </a:r>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23</a:t>
            </a:fld>
            <a:endParaRPr lang="it-IT"/>
          </a:p>
        </p:txBody>
      </p:sp>
      <p:sp>
        <p:nvSpPr>
          <p:cNvPr id="6" name="Titolo 5"/>
          <p:cNvSpPr>
            <a:spLocks noGrp="1"/>
          </p:cNvSpPr>
          <p:nvPr>
            <p:ph type="title"/>
          </p:nvPr>
        </p:nvSpPr>
        <p:spPr/>
        <p:txBody>
          <a:bodyPr/>
          <a:lstStyle/>
          <a:p>
            <a:r>
              <a:rPr lang="it-IT" dirty="0" smtClean="0"/>
              <a:t>4. Scenari per i CDM</a:t>
            </a:r>
            <a:r>
              <a:rPr lang="it-IT" dirty="0"/>
              <a:t/>
            </a:r>
            <a:br>
              <a:rPr lang="it-IT" dirty="0"/>
            </a:br>
            <a:endParaRPr lang="it-IT" dirty="0"/>
          </a:p>
        </p:txBody>
      </p:sp>
      <p:pic>
        <p:nvPicPr>
          <p:cNvPr id="1030" name="Picture 6" descr="https://i1.wp.com/www.lucianomeddi.eu/wp-content/uploads/2012/10/missio.loreto.jpg?resize=282%2C300"/>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2157" y="1700808"/>
            <a:ext cx="3993564"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945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Scenari per i CDM</a:t>
            </a:r>
            <a:br>
              <a:rPr lang="it-IT" dirty="0"/>
            </a:br>
            <a:endParaRPr lang="it-IT" dirty="0"/>
          </a:p>
        </p:txBody>
      </p:sp>
      <p:sp>
        <p:nvSpPr>
          <p:cNvPr id="4" name="Segnaposto data 3"/>
          <p:cNvSpPr>
            <a:spLocks noGrp="1"/>
          </p:cNvSpPr>
          <p:nvPr>
            <p:ph type="dt" sz="half" idx="10"/>
          </p:nvPr>
        </p:nvSpPr>
        <p:spPr/>
        <p:txBody>
          <a:bodyPr/>
          <a:lstStyle/>
          <a:p>
            <a:pPr>
              <a:defRPr/>
            </a:pPr>
            <a:r>
              <a:rPr lang="it-IT" smtClean="0"/>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24</a:t>
            </a:fld>
            <a:endParaRPr lang="it-IT"/>
          </a:p>
        </p:txBody>
      </p:sp>
      <p:sp>
        <p:nvSpPr>
          <p:cNvPr id="6" name="Segnaposto contenuto 2"/>
          <p:cNvSpPr>
            <a:spLocks noGrp="1"/>
          </p:cNvSpPr>
          <p:nvPr>
            <p:ph idx="1"/>
          </p:nvPr>
        </p:nvSpPr>
        <p:spPr/>
        <p:txBody>
          <a:bodyPr>
            <a:normAutofit fontScale="85000" lnSpcReduction="20000"/>
          </a:bodyPr>
          <a:lstStyle/>
          <a:p>
            <a:r>
              <a:rPr lang="it-IT" b="1" dirty="0" smtClean="0"/>
              <a:t>Cosa abbiamo proposto?</a:t>
            </a:r>
          </a:p>
          <a:p>
            <a:pPr lvl="1"/>
            <a:r>
              <a:rPr lang="it-IT" b="1" dirty="0" smtClean="0"/>
              <a:t>Evangelizzare, sostenere, accompagnare, inserire nella diocesi le varie esperienze di </a:t>
            </a:r>
            <a:r>
              <a:rPr lang="it-IT" b="1" dirty="0" err="1" smtClean="0"/>
              <a:t>missio</a:t>
            </a:r>
            <a:r>
              <a:rPr lang="it-IT" b="1" dirty="0" smtClean="0"/>
              <a:t> ad </a:t>
            </a:r>
            <a:r>
              <a:rPr lang="it-IT" b="1" dirty="0" err="1" smtClean="0"/>
              <a:t>gentes</a:t>
            </a:r>
            <a:endParaRPr lang="it-IT" b="1" smtClean="0"/>
          </a:p>
          <a:p>
            <a:pPr lvl="1"/>
            <a:endParaRPr lang="it-IT" b="1" dirty="0" smtClean="0"/>
          </a:p>
          <a:p>
            <a:pPr lvl="1"/>
            <a:r>
              <a:rPr lang="it-IT" b="1" dirty="0" smtClean="0"/>
              <a:t>Interazione diocesana</a:t>
            </a:r>
          </a:p>
          <a:p>
            <a:pPr lvl="2"/>
            <a:r>
              <a:rPr lang="it-IT" b="1" dirty="0"/>
              <a:t>Visione integrale di </a:t>
            </a:r>
            <a:r>
              <a:rPr lang="it-IT" b="1" dirty="0" smtClean="0"/>
              <a:t>missione</a:t>
            </a:r>
          </a:p>
          <a:p>
            <a:pPr lvl="2"/>
            <a:r>
              <a:rPr lang="it-IT" b="1" dirty="0" smtClean="0"/>
              <a:t>Inserire </a:t>
            </a:r>
            <a:r>
              <a:rPr lang="it-IT" b="1" dirty="0"/>
              <a:t>nei percorsi diocesani gli elementi della missione</a:t>
            </a:r>
          </a:p>
          <a:p>
            <a:pPr lvl="2"/>
            <a:r>
              <a:rPr lang="it-IT" b="1" dirty="0"/>
              <a:t>Centralità della Parola e del discepolato</a:t>
            </a:r>
          </a:p>
          <a:p>
            <a:pPr lvl="2"/>
            <a:r>
              <a:rPr lang="it-IT" b="1" dirty="0" smtClean="0"/>
              <a:t>Rivedere </a:t>
            </a:r>
            <a:r>
              <a:rPr lang="it-IT" b="1" dirty="0"/>
              <a:t>il senso di primo annuncio</a:t>
            </a:r>
          </a:p>
          <a:p>
            <a:pPr lvl="2"/>
            <a:r>
              <a:rPr lang="it-IT" b="1" dirty="0"/>
              <a:t>Rinforzare, declinare e contestualizzare i percorsi </a:t>
            </a:r>
            <a:r>
              <a:rPr lang="it-IT" b="1" dirty="0" smtClean="0"/>
              <a:t>formativi</a:t>
            </a:r>
          </a:p>
          <a:p>
            <a:pPr lvl="2"/>
            <a:endParaRPr lang="it-IT" b="1" dirty="0" smtClean="0"/>
          </a:p>
          <a:p>
            <a:pPr lvl="1"/>
            <a:r>
              <a:rPr lang="it-IT" b="1" dirty="0" smtClean="0"/>
              <a:t>Lo stile missionario: essenzialità, povertà (LG 8), </a:t>
            </a:r>
            <a:r>
              <a:rPr lang="it-IT" b="1" dirty="0" err="1" smtClean="0"/>
              <a:t>itineranza</a:t>
            </a:r>
            <a:r>
              <a:rPr lang="it-IT" b="1" dirty="0" smtClean="0"/>
              <a:t>, reciprocità e scambio, comune testimonianza</a:t>
            </a:r>
          </a:p>
          <a:p>
            <a:endParaRPr lang="it-IT" dirty="0"/>
          </a:p>
          <a:p>
            <a:pPr lvl="0"/>
            <a:endParaRPr lang="it-IT" dirty="0"/>
          </a:p>
          <a:p>
            <a:endParaRPr lang="it-IT" b="1" dirty="0" smtClean="0"/>
          </a:p>
          <a:p>
            <a:endParaRPr lang="it-IT" b="1" dirty="0"/>
          </a:p>
        </p:txBody>
      </p:sp>
    </p:spTree>
    <p:extLst>
      <p:ext uri="{BB962C8B-B14F-4D97-AF65-F5344CB8AC3E}">
        <p14:creationId xmlns:p14="http://schemas.microsoft.com/office/powerpoint/2010/main" val="3721597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Scelte </a:t>
            </a:r>
            <a:endParaRPr lang="it-IT" dirty="0"/>
          </a:p>
        </p:txBody>
      </p:sp>
      <p:sp>
        <p:nvSpPr>
          <p:cNvPr id="3" name="Segnaposto contenuto 2"/>
          <p:cNvSpPr>
            <a:spLocks noGrp="1"/>
          </p:cNvSpPr>
          <p:nvPr>
            <p:ph type="body" idx="1"/>
          </p:nvPr>
        </p:nvSpPr>
        <p:spPr/>
        <p:txBody>
          <a:bodyPr/>
          <a:lstStyle/>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3</a:t>
            </a:fld>
            <a:endParaRPr lang="it-IT"/>
          </a:p>
        </p:txBody>
      </p:sp>
    </p:spTree>
    <p:extLst>
      <p:ext uri="{BB962C8B-B14F-4D97-AF65-F5344CB8AC3E}">
        <p14:creationId xmlns:p14="http://schemas.microsoft.com/office/powerpoint/2010/main" val="251417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Scelte e riferimenti </a:t>
            </a:r>
            <a:endParaRPr lang="it-IT" dirty="0"/>
          </a:p>
        </p:txBody>
      </p:sp>
      <p:sp>
        <p:nvSpPr>
          <p:cNvPr id="3" name="Segnaposto contenuto 2"/>
          <p:cNvSpPr>
            <a:spLocks noGrp="1"/>
          </p:cNvSpPr>
          <p:nvPr>
            <p:ph idx="1"/>
          </p:nvPr>
        </p:nvSpPr>
        <p:spPr/>
        <p:txBody>
          <a:bodyPr/>
          <a:lstStyle/>
          <a:p>
            <a:r>
              <a:rPr lang="it-IT" dirty="0"/>
              <a:t>Fondamenti. Missione come teologia (missiologia) e come azione pastorale: </a:t>
            </a:r>
          </a:p>
          <a:p>
            <a:pPr lvl="1"/>
            <a:r>
              <a:rPr lang="it-IT" i="1" dirty="0"/>
              <a:t>fondamenti dell’agire missionario</a:t>
            </a:r>
          </a:p>
          <a:p>
            <a:r>
              <a:rPr lang="it-IT" dirty="0"/>
              <a:t>Metodo. comprensione come </a:t>
            </a:r>
            <a:r>
              <a:rPr lang="it-IT" dirty="0" smtClean="0"/>
              <a:t>e attraverso la receptio </a:t>
            </a:r>
            <a:r>
              <a:rPr lang="it-IT" dirty="0"/>
              <a:t>del Vaticano II: </a:t>
            </a:r>
          </a:p>
          <a:p>
            <a:pPr lvl="1"/>
            <a:r>
              <a:rPr lang="it-IT" i="1" dirty="0"/>
              <a:t>leggere l’AG con i dibattiti e le pratiche </a:t>
            </a:r>
            <a:r>
              <a:rPr lang="it-IT" i="1" dirty="0" smtClean="0"/>
              <a:t>successive</a:t>
            </a:r>
          </a:p>
          <a:p>
            <a:endParaRPr lang="it-IT"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4</a:t>
            </a:fld>
            <a:endParaRPr lang="it-IT"/>
          </a:p>
        </p:txBody>
      </p:sp>
    </p:spTree>
    <p:extLst>
      <p:ext uri="{BB962C8B-B14F-4D97-AF65-F5344CB8AC3E}">
        <p14:creationId xmlns:p14="http://schemas.microsoft.com/office/powerpoint/2010/main" val="1643980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Scelte e riferimenti </a:t>
            </a:r>
            <a:endParaRPr lang="it-IT" dirty="0"/>
          </a:p>
        </p:txBody>
      </p:sp>
      <p:sp>
        <p:nvSpPr>
          <p:cNvPr id="3" name="Segnaposto contenuto 2"/>
          <p:cNvSpPr>
            <a:spLocks noGrp="1"/>
          </p:cNvSpPr>
          <p:nvPr>
            <p:ph idx="1"/>
          </p:nvPr>
        </p:nvSpPr>
        <p:spPr/>
        <p:txBody>
          <a:bodyPr>
            <a:normAutofit fontScale="47500" lnSpcReduction="20000"/>
          </a:bodyPr>
          <a:lstStyle/>
          <a:p>
            <a:r>
              <a:rPr lang="it-IT" dirty="0"/>
              <a:t>J. </a:t>
            </a:r>
            <a:r>
              <a:rPr lang="it-IT" dirty="0" err="1"/>
              <a:t>Schütte</a:t>
            </a:r>
            <a:r>
              <a:rPr lang="it-IT" dirty="0"/>
              <a:t> (Ed.), </a:t>
            </a:r>
            <a:r>
              <a:rPr lang="it-IT" i="1" dirty="0"/>
              <a:t>Il destino delle missioni. Il successo o il fallimento delle missioni dipende dal loro radicale ripensamento</a:t>
            </a:r>
            <a:r>
              <a:rPr lang="it-IT" dirty="0"/>
              <a:t>, </a:t>
            </a:r>
            <a:r>
              <a:rPr lang="it-IT" dirty="0" err="1"/>
              <a:t>Herder-Morcelliana</a:t>
            </a:r>
            <a:r>
              <a:rPr lang="it-IT" dirty="0"/>
              <a:t>, Roma-Brescia 1969</a:t>
            </a:r>
            <a:r>
              <a:rPr lang="it-IT" dirty="0" smtClean="0"/>
              <a:t>;</a:t>
            </a:r>
          </a:p>
          <a:p>
            <a:r>
              <a:rPr lang="it-IT" dirty="0"/>
              <a:t>S. </a:t>
            </a:r>
            <a:r>
              <a:rPr lang="it-IT" dirty="0" err="1"/>
              <a:t>Karotemprel</a:t>
            </a:r>
            <a:r>
              <a:rPr lang="it-IT" dirty="0"/>
              <a:t> </a:t>
            </a:r>
            <a:r>
              <a:rPr lang="it-IT" dirty="0" smtClean="0"/>
              <a:t>(</a:t>
            </a:r>
            <a:r>
              <a:rPr lang="it-IT" dirty="0"/>
              <a:t>e</a:t>
            </a:r>
            <a:r>
              <a:rPr lang="it-IT" dirty="0" smtClean="0"/>
              <a:t>d</a:t>
            </a:r>
            <a:r>
              <a:rPr lang="it-IT" dirty="0"/>
              <a:t>.), </a:t>
            </a:r>
            <a:r>
              <a:rPr lang="it-IT" i="1" dirty="0"/>
              <a:t>Seguire Cristo nella missione. Manuale di </a:t>
            </a:r>
            <a:r>
              <a:rPr lang="it-IT" i="1" dirty="0" err="1"/>
              <a:t>missiologia</a:t>
            </a:r>
            <a:r>
              <a:rPr lang="it-IT" dirty="0"/>
              <a:t>, San Paolo, Cinisello Balsamo 1996</a:t>
            </a:r>
            <a:endParaRPr lang="it-IT" dirty="0" smtClean="0"/>
          </a:p>
          <a:p>
            <a:r>
              <a:rPr lang="it-IT" i="1" dirty="0"/>
              <a:t>Teologia e pluralismo religioso</a:t>
            </a:r>
            <a:r>
              <a:rPr lang="it-IT" dirty="0"/>
              <a:t>, «</a:t>
            </a:r>
            <a:r>
              <a:rPr lang="it-IT" dirty="0" err="1"/>
              <a:t>Concilium</a:t>
            </a:r>
            <a:r>
              <a:rPr lang="it-IT" dirty="0"/>
              <a:t>», XLIII (2007) 1</a:t>
            </a:r>
            <a:r>
              <a:rPr lang="it-IT" dirty="0" smtClean="0"/>
              <a:t>,</a:t>
            </a:r>
          </a:p>
          <a:p>
            <a:r>
              <a:rPr lang="it-IT" dirty="0"/>
              <a:t>R. </a:t>
            </a:r>
            <a:r>
              <a:rPr lang="it-IT" dirty="0" err="1"/>
              <a:t>Gibellini</a:t>
            </a:r>
            <a:r>
              <a:rPr lang="it-IT" dirty="0"/>
              <a:t>, </a:t>
            </a:r>
            <a:r>
              <a:rPr lang="it-IT" i="1" dirty="0"/>
              <a:t>La rete del Vangelo. Nuovi studi sulla missione</a:t>
            </a:r>
            <a:r>
              <a:rPr lang="it-IT" dirty="0"/>
              <a:t>, 4 giugno </a:t>
            </a:r>
            <a:r>
              <a:rPr lang="it-IT" dirty="0" smtClean="0"/>
              <a:t>2010 [queriniana.it/blog]</a:t>
            </a:r>
            <a:endParaRPr lang="it-IT" dirty="0"/>
          </a:p>
          <a:p>
            <a:r>
              <a:rPr lang="it-IT" i="1" dirty="0"/>
              <a:t>Teologia della missione</a:t>
            </a:r>
            <a:r>
              <a:rPr lang="it-IT" dirty="0"/>
              <a:t>, «</a:t>
            </a:r>
            <a:r>
              <a:rPr lang="it-IT" dirty="0" err="1"/>
              <a:t>CredereOggi</a:t>
            </a:r>
            <a:r>
              <a:rPr lang="it-IT" dirty="0"/>
              <a:t> », 179 (2010) 5;</a:t>
            </a:r>
          </a:p>
          <a:p>
            <a:r>
              <a:rPr lang="it-IT" dirty="0"/>
              <a:t>G. Colzani, </a:t>
            </a:r>
            <a:r>
              <a:rPr lang="it-IT" i="1" dirty="0"/>
              <a:t>Missione</a:t>
            </a:r>
            <a:r>
              <a:rPr lang="it-IT" dirty="0"/>
              <a:t>, Calabrese G.-</a:t>
            </a:r>
            <a:r>
              <a:rPr lang="it-IT" dirty="0" err="1"/>
              <a:t>Goyret</a:t>
            </a:r>
            <a:r>
              <a:rPr lang="it-IT" dirty="0"/>
              <a:t> </a:t>
            </a:r>
            <a:r>
              <a:rPr lang="it-IT" dirty="0" err="1"/>
              <a:t>Ph</a:t>
            </a:r>
            <a:r>
              <a:rPr lang="it-IT" dirty="0"/>
              <a:t>.-Piazza O.F., Dizionario di ecclesiologia, Città Nuova, Roma 2010, 866-888;  </a:t>
            </a:r>
            <a:r>
              <a:rPr lang="it-IT" i="1" dirty="0"/>
              <a:t>Evangelizzazione</a:t>
            </a:r>
            <a:r>
              <a:rPr lang="it-IT" dirty="0"/>
              <a:t>, ivi, 659-675; </a:t>
            </a:r>
            <a:endParaRPr lang="it-IT" dirty="0" smtClean="0"/>
          </a:p>
          <a:p>
            <a:r>
              <a:rPr lang="it-IT" i="1" dirty="0"/>
              <a:t>Dalla missione al mondo alla testimonianza interreligiosa</a:t>
            </a:r>
            <a:r>
              <a:rPr lang="it-IT" dirty="0"/>
              <a:t>, «</a:t>
            </a:r>
            <a:r>
              <a:rPr lang="it-IT" dirty="0" err="1"/>
              <a:t>Concilium</a:t>
            </a:r>
            <a:r>
              <a:rPr lang="it-IT" dirty="0"/>
              <a:t>», XLLII (2011) 1</a:t>
            </a:r>
          </a:p>
          <a:p>
            <a:r>
              <a:rPr lang="it-IT" dirty="0"/>
              <a:t>F. Zolli (a cura Di), </a:t>
            </a:r>
            <a:r>
              <a:rPr lang="it-IT" i="1" dirty="0"/>
              <a:t>Essere missione oggi. Verso un nuovo immaginario missionario</a:t>
            </a:r>
            <a:r>
              <a:rPr lang="it-IT" dirty="0"/>
              <a:t>, EMI, Bologna 2013, 153-158 (137-158</a:t>
            </a:r>
            <a:r>
              <a:rPr lang="it-IT" dirty="0" smtClean="0"/>
              <a:t>)</a:t>
            </a:r>
          </a:p>
          <a:p>
            <a:r>
              <a:rPr lang="en-US" dirty="0"/>
              <a:t>B. De </a:t>
            </a:r>
            <a:r>
              <a:rPr lang="en-US" dirty="0" err="1"/>
              <a:t>Marchi</a:t>
            </a:r>
            <a:r>
              <a:rPr lang="en-US" dirty="0"/>
              <a:t>, </a:t>
            </a:r>
            <a:r>
              <a:rPr lang="en-US" i="1" dirty="0"/>
              <a:t>The Holy Spirit, Artist of God's Kingdom Spirit and Mission</a:t>
            </a:r>
            <a:r>
              <a:rPr lang="en-US" dirty="0"/>
              <a:t>, «Urbaniana University Journal», LXVII (2014) 1, 93-138</a:t>
            </a:r>
            <a:endParaRPr lang="it-IT" dirty="0" smtClean="0"/>
          </a:p>
          <a:p>
            <a:r>
              <a:rPr lang="it-IT" dirty="0"/>
              <a:t>S.B.  </a:t>
            </a:r>
            <a:r>
              <a:rPr lang="it-IT" dirty="0" err="1"/>
              <a:t>Bevans</a:t>
            </a:r>
            <a:r>
              <a:rPr lang="it-IT" dirty="0"/>
              <a:t>-R.P. Schroeder, </a:t>
            </a:r>
            <a:r>
              <a:rPr lang="it-IT" i="1" dirty="0"/>
              <a:t>Dialogo profetico. La forma della missione per il nostro tempo</a:t>
            </a:r>
            <a:r>
              <a:rPr lang="it-IT" dirty="0"/>
              <a:t>, EMI, Bologna </a:t>
            </a:r>
            <a:r>
              <a:rPr lang="it-IT" dirty="0" smtClean="0"/>
              <a:t>2015</a:t>
            </a:r>
          </a:p>
          <a:p>
            <a:r>
              <a:rPr lang="it-IT" dirty="0"/>
              <a:t>A. </a:t>
            </a:r>
            <a:r>
              <a:rPr lang="it-IT" dirty="0" err="1"/>
              <a:t>Trevisiol</a:t>
            </a:r>
            <a:r>
              <a:rPr lang="it-IT" dirty="0"/>
              <a:t> (a cura), Il cammino della missione a cinquant'anni dal decreto Ad </a:t>
            </a:r>
            <a:r>
              <a:rPr lang="it-IT" dirty="0" err="1"/>
              <a:t>gentes</a:t>
            </a:r>
            <a:r>
              <a:rPr lang="it-IT" dirty="0"/>
              <a:t>, Urbaniana </a:t>
            </a:r>
            <a:r>
              <a:rPr lang="it-IT" dirty="0" err="1"/>
              <a:t>University</a:t>
            </a:r>
            <a:r>
              <a:rPr lang="it-IT" dirty="0"/>
              <a:t> Press, Città del Vaticano </a:t>
            </a:r>
            <a:r>
              <a:rPr lang="it-IT" dirty="0" smtClean="0"/>
              <a:t>2015</a:t>
            </a:r>
            <a:endParaRPr lang="it-IT" dirty="0"/>
          </a:p>
          <a:p>
            <a:r>
              <a:rPr lang="it-IT" dirty="0"/>
              <a:t>M. Menin, </a:t>
            </a:r>
            <a:r>
              <a:rPr lang="it-IT" i="1" u="sng" dirty="0"/>
              <a:t>Missione</a:t>
            </a:r>
            <a:r>
              <a:rPr lang="it-IT" dirty="0"/>
              <a:t>, Cittadella, Assisi 2016; </a:t>
            </a:r>
          </a:p>
          <a:p>
            <a:endParaRPr lang="it-IT"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5</a:t>
            </a:fld>
            <a:endParaRPr lang="it-IT"/>
          </a:p>
        </p:txBody>
      </p:sp>
    </p:spTree>
    <p:extLst>
      <p:ext uri="{BB962C8B-B14F-4D97-AF65-F5344CB8AC3E}">
        <p14:creationId xmlns:p14="http://schemas.microsoft.com/office/powerpoint/2010/main" val="82667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a:t>
            </a:r>
            <a:r>
              <a:rPr lang="it-IT" dirty="0" smtClean="0"/>
              <a:t>Scelte e riferimenti </a:t>
            </a:r>
            <a:endParaRPr lang="it-IT" dirty="0"/>
          </a:p>
        </p:txBody>
      </p:sp>
      <p:sp>
        <p:nvSpPr>
          <p:cNvPr id="3" name="Segnaposto contenuto 2"/>
          <p:cNvSpPr>
            <a:spLocks noGrp="1"/>
          </p:cNvSpPr>
          <p:nvPr>
            <p:ph idx="1"/>
          </p:nvPr>
        </p:nvSpPr>
        <p:spPr/>
        <p:txBody>
          <a:bodyPr>
            <a:normAutofit fontScale="55000" lnSpcReduction="20000"/>
          </a:bodyPr>
          <a:lstStyle/>
          <a:p>
            <a:r>
              <a:rPr lang="it-IT" i="1" dirty="0"/>
              <a:t>Agenda per la futura programmazione, lo studio e la ricerca della missione </a:t>
            </a:r>
            <a:r>
              <a:rPr lang="it-IT" dirty="0"/>
              <a:t>in Aa. </a:t>
            </a:r>
            <a:r>
              <a:rPr lang="it-IT" dirty="0" err="1"/>
              <a:t>Vv</a:t>
            </a:r>
            <a:r>
              <a:rPr lang="it-IT" dirty="0"/>
              <a:t>., </a:t>
            </a:r>
            <a:r>
              <a:rPr lang="it-IT" i="1" dirty="0"/>
              <a:t>La missione negli anni 2000. Seminario di ricerca del SEDOS sul futuro della missione. Roma, 8-19 marzo 1981</a:t>
            </a:r>
            <a:r>
              <a:rPr lang="it-IT" dirty="0"/>
              <a:t>, EMI, Bologna 1983, 449-477.</a:t>
            </a:r>
          </a:p>
          <a:p>
            <a:r>
              <a:rPr lang="it-IT" dirty="0" err="1"/>
              <a:t>Aa.Vv</a:t>
            </a:r>
            <a:r>
              <a:rPr lang="it-IT" dirty="0"/>
              <a:t>., </a:t>
            </a:r>
            <a:r>
              <a:rPr lang="it-IT" i="1" dirty="0"/>
              <a:t>Atti del Convegno Missionario Nazionale. Verona 12-15 settembre 1990</a:t>
            </a:r>
            <a:r>
              <a:rPr lang="it-IT" dirty="0"/>
              <a:t>, EMI, Bologna 1991; </a:t>
            </a:r>
          </a:p>
          <a:p>
            <a:r>
              <a:rPr lang="it-IT" dirty="0" err="1"/>
              <a:t>Aa.Vv</a:t>
            </a:r>
            <a:r>
              <a:rPr lang="it-IT" dirty="0"/>
              <a:t>., </a:t>
            </a:r>
            <a:r>
              <a:rPr lang="it-IT" i="1" dirty="0"/>
              <a:t>Il fuoco della missione. La missione «Ad </a:t>
            </a:r>
            <a:r>
              <a:rPr lang="it-IT" i="1" dirty="0" err="1"/>
              <a:t>gentes</a:t>
            </a:r>
            <a:r>
              <a:rPr lang="it-IT" i="1" dirty="0"/>
              <a:t>» interpella la Chiesa che è in Italia</a:t>
            </a:r>
            <a:r>
              <a:rPr lang="it-IT" dirty="0"/>
              <a:t>, EMI, Bologna 1999;</a:t>
            </a:r>
          </a:p>
          <a:p>
            <a:r>
              <a:rPr lang="it-IT" b="1" dirty="0" err="1"/>
              <a:t>Missio</a:t>
            </a:r>
            <a:r>
              <a:rPr lang="it-IT" b="1" dirty="0"/>
              <a:t>-Ufficio Nazionale per la Cooperazione missionaria tra le Chiese, </a:t>
            </a:r>
            <a:r>
              <a:rPr lang="it-IT" b="1" i="1" dirty="0"/>
              <a:t>Vademecum del Centro Missionario Diocesano</a:t>
            </a:r>
            <a:r>
              <a:rPr lang="it-IT" b="1" dirty="0"/>
              <a:t>, Emi, Bologna 2012</a:t>
            </a:r>
          </a:p>
          <a:p>
            <a:r>
              <a:rPr lang="it-IT" dirty="0" err="1"/>
              <a:t>Aa.Vv</a:t>
            </a:r>
            <a:r>
              <a:rPr lang="it-IT" dirty="0"/>
              <a:t>., </a:t>
            </a:r>
            <a:r>
              <a:rPr lang="it-IT" i="1" dirty="0"/>
              <a:t>Sulle strade del mondo. Contributi della 11a settimana Nazionale di Formazione e Spiritualità Missionaria. Assisi 26-31 agosto 201</a:t>
            </a:r>
            <a:r>
              <a:rPr lang="it-IT" dirty="0"/>
              <a:t>3, </a:t>
            </a:r>
            <a:r>
              <a:rPr lang="it-IT" dirty="0" err="1"/>
              <a:t>Missio</a:t>
            </a:r>
            <a:r>
              <a:rPr lang="it-IT" dirty="0"/>
              <a:t>, Roma 2014</a:t>
            </a:r>
          </a:p>
          <a:p>
            <a:r>
              <a:rPr lang="it-IT" i="1" dirty="0"/>
              <a:t>Alzati e va' a </a:t>
            </a:r>
            <a:r>
              <a:rPr lang="it-IT" i="1" dirty="0" err="1"/>
              <a:t>Ninive</a:t>
            </a:r>
            <a:r>
              <a:rPr lang="it-IT" i="1" dirty="0"/>
              <a:t> la grande </a:t>
            </a:r>
            <a:r>
              <a:rPr lang="it-IT" i="1" dirty="0" smtClean="0"/>
              <a:t>città</a:t>
            </a:r>
            <a:r>
              <a:rPr lang="it-IT" dirty="0" smtClean="0"/>
              <a:t>, </a:t>
            </a:r>
            <a:r>
              <a:rPr lang="it-IT" dirty="0"/>
              <a:t>EMI, Bologna 2015</a:t>
            </a:r>
            <a:r>
              <a:rPr lang="it-IT" dirty="0" smtClean="0"/>
              <a:t>;</a:t>
            </a:r>
          </a:p>
          <a:p>
            <a:r>
              <a:rPr lang="it-IT" dirty="0"/>
              <a:t>L. Meddi, </a:t>
            </a:r>
            <a:r>
              <a:rPr lang="it-IT" i="1" dirty="0"/>
              <a:t>Rinnovamento pastorale e catechetico nel post Concilio delle missioni. Linee interpretative</a:t>
            </a:r>
            <a:r>
              <a:rPr lang="it-IT" dirty="0"/>
              <a:t>, </a:t>
            </a:r>
            <a:r>
              <a:rPr lang="it-IT" dirty="0" smtClean="0"/>
              <a:t>in </a:t>
            </a:r>
            <a:r>
              <a:rPr lang="it-IT" dirty="0" err="1" smtClean="0"/>
              <a:t>Trevisiol</a:t>
            </a:r>
            <a:r>
              <a:rPr lang="it-IT" dirty="0" smtClean="0"/>
              <a:t> </a:t>
            </a:r>
            <a:r>
              <a:rPr lang="it-IT" dirty="0"/>
              <a:t>A. (a Cura), </a:t>
            </a:r>
            <a:r>
              <a:rPr lang="it-IT" i="1" dirty="0"/>
              <a:t>Il cammino della missione a cinquant'anni dal decreto Ad </a:t>
            </a:r>
            <a:r>
              <a:rPr lang="it-IT" i="1" dirty="0" err="1"/>
              <a:t>gentes</a:t>
            </a:r>
            <a:r>
              <a:rPr lang="it-IT" dirty="0"/>
              <a:t>, Urbaniana </a:t>
            </a:r>
            <a:r>
              <a:rPr lang="it-IT" dirty="0" err="1"/>
              <a:t>University</a:t>
            </a:r>
            <a:r>
              <a:rPr lang="it-IT" dirty="0"/>
              <a:t> Press, Città del Vaticano 2015, 183-198</a:t>
            </a:r>
          </a:p>
          <a:p>
            <a:r>
              <a:rPr lang="it-IT" i="1" dirty="0"/>
              <a:t>Missionari per Firenze 2015</a:t>
            </a:r>
            <a:r>
              <a:rPr lang="it-IT" dirty="0"/>
              <a:t>, 2015 [</a:t>
            </a:r>
            <a:r>
              <a:rPr lang="it-IT" dirty="0" err="1" smtClean="0"/>
              <a:t>Missio</a:t>
            </a:r>
            <a:r>
              <a:rPr lang="it-IT" dirty="0" smtClean="0"/>
              <a:t>]</a:t>
            </a:r>
          </a:p>
          <a:p>
            <a:r>
              <a:rPr lang="it-IT" dirty="0" smtClean="0">
                <a:hlinkClick r:id="rId2"/>
              </a:rPr>
              <a:t>www.lucianomeddi.eu</a:t>
            </a:r>
            <a:r>
              <a:rPr lang="it-IT" dirty="0" smtClean="0"/>
              <a:t> </a:t>
            </a:r>
            <a:endParaRPr lang="it-IT" dirty="0"/>
          </a:p>
          <a:p>
            <a:endParaRPr lang="it-IT" i="1"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6</a:t>
            </a:fld>
            <a:endParaRPr lang="it-IT"/>
          </a:p>
        </p:txBody>
      </p:sp>
    </p:spTree>
    <p:extLst>
      <p:ext uri="{BB962C8B-B14F-4D97-AF65-F5344CB8AC3E}">
        <p14:creationId xmlns:p14="http://schemas.microsoft.com/office/powerpoint/2010/main" val="120658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sz="3600" dirty="0"/>
              <a:t>2. La teologia missionaria: evoluzione e/o involuzione?</a:t>
            </a:r>
            <a:br>
              <a:rPr lang="it-IT" sz="3600" dirty="0"/>
            </a:br>
            <a:endParaRPr lang="it-IT" sz="3600" dirty="0"/>
          </a:p>
        </p:txBody>
      </p:sp>
      <p:sp>
        <p:nvSpPr>
          <p:cNvPr id="7" name="Segnaposto testo 6"/>
          <p:cNvSpPr>
            <a:spLocks noGrp="1"/>
          </p:cNvSpPr>
          <p:nvPr>
            <p:ph type="body" idx="1"/>
          </p:nvPr>
        </p:nvSpPr>
        <p:spPr/>
        <p:txBody>
          <a:bodyPr/>
          <a:lstStyle/>
          <a:p>
            <a:endParaRPr lang="it-IT"/>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2"/>
          </p:nvPr>
        </p:nvSpPr>
        <p:spPr/>
        <p:txBody>
          <a:bodyPr/>
          <a:lstStyle/>
          <a:p>
            <a:pPr>
              <a:defRPr/>
            </a:pPr>
            <a:fld id="{25BC34F4-02C1-410C-953D-B77F6D94B61F}" type="slidenum">
              <a:rPr lang="it-IT" smtClean="0"/>
              <a:pPr>
                <a:defRPr/>
              </a:pPr>
              <a:t>7</a:t>
            </a:fld>
            <a:endParaRPr lang="it-IT"/>
          </a:p>
        </p:txBody>
      </p:sp>
    </p:spTree>
    <p:extLst>
      <p:ext uri="{BB962C8B-B14F-4D97-AF65-F5344CB8AC3E}">
        <p14:creationId xmlns:p14="http://schemas.microsoft.com/office/powerpoint/2010/main" val="28178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2. La teologia missionaria: evoluzione e/o involuzione dei luoghi </a:t>
            </a:r>
            <a:r>
              <a:rPr lang="it-IT" dirty="0" err="1"/>
              <a:t>magisteriali</a:t>
            </a:r>
            <a:r>
              <a:rPr lang="it-IT" dirty="0"/>
              <a:t>?</a:t>
            </a:r>
          </a:p>
        </p:txBody>
      </p:sp>
      <p:sp>
        <p:nvSpPr>
          <p:cNvPr id="2" name="Segnaposto contenuto 1"/>
          <p:cNvSpPr>
            <a:spLocks noGrp="1"/>
          </p:cNvSpPr>
          <p:nvPr>
            <p:ph idx="1"/>
          </p:nvPr>
        </p:nvSpPr>
        <p:spPr/>
        <p:txBody>
          <a:bodyPr>
            <a:normAutofit lnSpcReduction="10000"/>
          </a:bodyPr>
          <a:lstStyle/>
          <a:p>
            <a:r>
              <a:rPr lang="it-IT" dirty="0" smtClean="0"/>
              <a:t>Problemi </a:t>
            </a:r>
            <a:r>
              <a:rPr lang="it-IT" dirty="0" err="1" smtClean="0"/>
              <a:t>missiologici</a:t>
            </a:r>
            <a:endParaRPr lang="it-IT" dirty="0" smtClean="0"/>
          </a:p>
          <a:p>
            <a:pPr lvl="1"/>
            <a:r>
              <a:rPr lang="it-IT" dirty="0" smtClean="0"/>
              <a:t>La natura e il soggetto della missione e il ruolo della chiesa</a:t>
            </a:r>
          </a:p>
          <a:p>
            <a:pPr lvl="1"/>
            <a:r>
              <a:rPr lang="it-IT" dirty="0" smtClean="0"/>
              <a:t>Singolarità di Cristo, unicità salvifica e pluralismo religioso, verso una interpretazione piena del mistero pasquale</a:t>
            </a:r>
          </a:p>
          <a:p>
            <a:pPr lvl="1"/>
            <a:r>
              <a:rPr lang="it-IT" dirty="0" smtClean="0"/>
              <a:t>La chiesa locale soggetto dell’animazione missionaria e i contesti  come luogo teologico</a:t>
            </a:r>
          </a:p>
          <a:p>
            <a:pPr lvl="1"/>
            <a:r>
              <a:rPr lang="it-IT" dirty="0" smtClean="0"/>
              <a:t>La ministerialità: la </a:t>
            </a:r>
            <a:r>
              <a:rPr lang="it-IT" dirty="0" err="1" smtClean="0"/>
              <a:t>carismaticità</a:t>
            </a:r>
            <a:r>
              <a:rPr lang="it-IT" dirty="0" smtClean="0"/>
              <a:t> e la pluralità delle forme</a:t>
            </a:r>
            <a:endParaRPr lang="it-IT" dirty="0"/>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8</a:t>
            </a:fld>
            <a:endParaRPr lang="it-IT"/>
          </a:p>
        </p:txBody>
      </p:sp>
    </p:spTree>
    <p:extLst>
      <p:ext uri="{BB962C8B-B14F-4D97-AF65-F5344CB8AC3E}">
        <p14:creationId xmlns:p14="http://schemas.microsoft.com/office/powerpoint/2010/main" val="93510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2. La teologia missionaria: evoluzione e/o involuzione dei luoghi </a:t>
            </a:r>
            <a:r>
              <a:rPr lang="it-IT" dirty="0" err="1"/>
              <a:t>magisteriali</a:t>
            </a:r>
            <a:r>
              <a:rPr lang="it-IT" dirty="0"/>
              <a:t>?</a:t>
            </a:r>
          </a:p>
        </p:txBody>
      </p:sp>
      <p:sp>
        <p:nvSpPr>
          <p:cNvPr id="2" name="Segnaposto contenuto 1"/>
          <p:cNvSpPr>
            <a:spLocks noGrp="1"/>
          </p:cNvSpPr>
          <p:nvPr>
            <p:ph idx="1"/>
          </p:nvPr>
        </p:nvSpPr>
        <p:spPr/>
        <p:txBody>
          <a:bodyPr>
            <a:normAutofit fontScale="92500" lnSpcReduction="20000"/>
          </a:bodyPr>
          <a:lstStyle/>
          <a:p>
            <a:r>
              <a:rPr lang="it-IT" dirty="0"/>
              <a:t>la impostazione trinitaria-cristocentrica di SC 6 e LG 13-17; </a:t>
            </a:r>
          </a:p>
          <a:p>
            <a:r>
              <a:rPr lang="it-IT" dirty="0"/>
              <a:t>la impostazione </a:t>
            </a:r>
            <a:r>
              <a:rPr lang="it-IT" dirty="0" smtClean="0"/>
              <a:t>trinitaria-</a:t>
            </a:r>
            <a:r>
              <a:rPr lang="it-IT" dirty="0" err="1" smtClean="0"/>
              <a:t>pneumatocentrica</a:t>
            </a:r>
            <a:r>
              <a:rPr lang="it-IT" dirty="0" smtClean="0"/>
              <a:t> </a:t>
            </a:r>
            <a:r>
              <a:rPr lang="it-IT" dirty="0"/>
              <a:t>di AG 4 e GS </a:t>
            </a:r>
            <a:r>
              <a:rPr lang="it-IT" dirty="0" smtClean="0"/>
              <a:t>11.22; </a:t>
            </a:r>
            <a:endParaRPr lang="it-IT" dirty="0"/>
          </a:p>
          <a:p>
            <a:r>
              <a:rPr lang="it-IT" dirty="0"/>
              <a:t>la impostazione evangelizzatrice-umanizzatrice </a:t>
            </a:r>
            <a:r>
              <a:rPr lang="it-IT" dirty="0" smtClean="0"/>
              <a:t>(shalom) GS 22.41 </a:t>
            </a:r>
            <a:r>
              <a:rPr lang="it-IT" dirty="0"/>
              <a:t>e EN; </a:t>
            </a:r>
          </a:p>
          <a:p>
            <a:r>
              <a:rPr lang="it-IT" dirty="0"/>
              <a:t>la involuzione </a:t>
            </a:r>
            <a:r>
              <a:rPr lang="it-IT" dirty="0" err="1"/>
              <a:t>ecclesiocentrica</a:t>
            </a:r>
            <a:r>
              <a:rPr lang="it-IT" dirty="0"/>
              <a:t> di RM e DJ; </a:t>
            </a:r>
          </a:p>
          <a:p>
            <a:r>
              <a:rPr lang="it-IT" dirty="0"/>
              <a:t>la posizione "sintetica" di Sinodo straordinario 1985; Dialogo e Annuncio 1991 e NMI 2001; </a:t>
            </a:r>
          </a:p>
          <a:p>
            <a:r>
              <a:rPr lang="it-IT" dirty="0"/>
              <a:t>la posizione «evangelica» di EG</a:t>
            </a:r>
          </a:p>
          <a:p>
            <a:endParaRPr lang="it-IT" dirty="0"/>
          </a:p>
        </p:txBody>
      </p:sp>
      <p:sp>
        <p:nvSpPr>
          <p:cNvPr id="4" name="Segnaposto data 3"/>
          <p:cNvSpPr>
            <a:spLocks noGrp="1"/>
          </p:cNvSpPr>
          <p:nvPr>
            <p:ph type="dt" sz="half" idx="10"/>
          </p:nvPr>
        </p:nvSpPr>
        <p:spPr/>
        <p:txBody>
          <a:bodyPr/>
          <a:lstStyle/>
          <a:p>
            <a:pPr>
              <a:defRPr/>
            </a:pPr>
            <a:r>
              <a:rPr lang="it-IT"/>
              <a:t>www.lucianomeddi.eu</a:t>
            </a:r>
            <a:endParaRPr lang="it-IT" dirty="0"/>
          </a:p>
        </p:txBody>
      </p:sp>
      <p:sp>
        <p:nvSpPr>
          <p:cNvPr id="5" name="Segnaposto numero diapositiva 4"/>
          <p:cNvSpPr>
            <a:spLocks noGrp="1"/>
          </p:cNvSpPr>
          <p:nvPr>
            <p:ph type="sldNum" sz="quarter" idx="11"/>
          </p:nvPr>
        </p:nvSpPr>
        <p:spPr/>
        <p:txBody>
          <a:bodyPr/>
          <a:lstStyle/>
          <a:p>
            <a:pPr>
              <a:defRPr/>
            </a:pPr>
            <a:fld id="{25BC34F4-02C1-410C-953D-B77F6D94B61F}" type="slidenum">
              <a:rPr lang="it-IT" smtClean="0"/>
              <a:pPr>
                <a:defRPr/>
              </a:pPr>
              <a:t>9</a:t>
            </a:fld>
            <a:endParaRPr lang="it-IT"/>
          </a:p>
        </p:txBody>
      </p:sp>
    </p:spTree>
    <p:extLst>
      <p:ext uri="{BB962C8B-B14F-4D97-AF65-F5344CB8AC3E}">
        <p14:creationId xmlns:p14="http://schemas.microsoft.com/office/powerpoint/2010/main" val="3821888251"/>
      </p:ext>
    </p:extLst>
  </p:cSld>
  <p:clrMapOvr>
    <a:masterClrMapping/>
  </p:clrMapOvr>
</p:sld>
</file>

<file path=ppt/theme/theme1.xml><?xml version="1.0" encoding="utf-8"?>
<a:theme xmlns:a="http://schemas.openxmlformats.org/drawingml/2006/main" name="meddi_puu">
  <a:themeElements>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di_puu">
      <a:majorFont>
        <a:latin typeface="Arial Rounded MT Bol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ddi_pu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di_pu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di_pu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di_pu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di_pu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di_pu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di_pu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di_pu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di_pu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di_pu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di_pu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di_pu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meddi_puu</Template>
  <TotalTime>2637</TotalTime>
  <Words>1814</Words>
  <Application>Microsoft Office PowerPoint</Application>
  <PresentationFormat>Widescreen</PresentationFormat>
  <Paragraphs>232</Paragraphs>
  <Slides>24</Slides>
  <Notes>0</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24</vt:i4>
      </vt:variant>
    </vt:vector>
  </HeadingPairs>
  <TitlesOfParts>
    <vt:vector size="32" baseType="lpstr">
      <vt:lpstr>Arial</vt:lpstr>
      <vt:lpstr>Arial Rounded MT Bold</vt:lpstr>
      <vt:lpstr>Britannic Bold</vt:lpstr>
      <vt:lpstr>Calibri</vt:lpstr>
      <vt:lpstr>Cambria</vt:lpstr>
      <vt:lpstr>Times New Roman</vt:lpstr>
      <vt:lpstr>meddi_puu</vt:lpstr>
      <vt:lpstr>Personalizza struttura</vt:lpstr>
      <vt:lpstr>I fondamenti della missione.   intervento di don Luciano MEDDI Intervento al 1° modulo del Corso per nuovi direttori e vice direttori dei Centri Missionari Diocesani.  Roma Villa Troili Martedi 21 novembre 2017</vt:lpstr>
      <vt:lpstr>Itinerario </vt:lpstr>
      <vt:lpstr>1. Scelte </vt:lpstr>
      <vt:lpstr>1. Scelte e riferimenti </vt:lpstr>
      <vt:lpstr>1. Scelte e riferimenti </vt:lpstr>
      <vt:lpstr>1. Scelte e riferimenti </vt:lpstr>
      <vt:lpstr>2. La teologia missionaria: evoluzione e/o involuzione? </vt:lpstr>
      <vt:lpstr>2. La teologia missionaria: evoluzione e/o involuzione dei luoghi magisteriali?</vt:lpstr>
      <vt:lpstr>2. La teologia missionaria: evoluzione e/o involuzione dei luoghi magisteriali?</vt:lpstr>
      <vt:lpstr>3. Temi missiologico-missionari  </vt:lpstr>
      <vt:lpstr>2. Temi missiologico-missionari 2.1 il soggetto</vt:lpstr>
      <vt:lpstr>2. Temi missiologico-missionari 2.1 il soggetto</vt:lpstr>
      <vt:lpstr>2. Temi missiologico-missionari 2.1 il soggetto</vt:lpstr>
      <vt:lpstr>2. Temi missiologico-missionari 2.2 i mandati</vt:lpstr>
      <vt:lpstr>2. Temi missiologico-missionari 2.3 i contesti</vt:lpstr>
      <vt:lpstr>2. Temi missiologico-missionari 2.4 le vie</vt:lpstr>
      <vt:lpstr>2. Temi missiologico-missionari 2.4 le vie</vt:lpstr>
      <vt:lpstr>2. Temi missiologico-missionari 2.4 le vie</vt:lpstr>
      <vt:lpstr>2. Temi missiologico-missionari 2.5 le azioni</vt:lpstr>
      <vt:lpstr>2. Temi missiologico-missionari in sintesi</vt:lpstr>
      <vt:lpstr>2. Temi missiologico-missionari in sintesi</vt:lpstr>
      <vt:lpstr>4. Scenari per i cmd </vt:lpstr>
      <vt:lpstr>4. Scenari per i CDM </vt:lpstr>
      <vt:lpstr>4. Scenari per i CDM </vt:lpstr>
    </vt:vector>
  </TitlesOfParts>
  <Company>AESP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Catechesi missionaria</dc:title>
  <dc:creator>TT</dc:creator>
  <cp:lastModifiedBy>luciano meddi</cp:lastModifiedBy>
  <cp:revision>233</cp:revision>
  <cp:lastPrinted>2017-02-28T16:09:03Z</cp:lastPrinted>
  <dcterms:created xsi:type="dcterms:W3CDTF">2009-10-15T15:20:50Z</dcterms:created>
  <dcterms:modified xsi:type="dcterms:W3CDTF">2017-11-20T15:04:48Z</dcterms:modified>
</cp:coreProperties>
</file>